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4"/>
  </p:sldMasterIdLst>
  <p:notesMasterIdLst>
    <p:notesMasterId r:id="rId58"/>
  </p:notesMasterIdLst>
  <p:sldIdLst>
    <p:sldId id="307" r:id="rId5"/>
    <p:sldId id="308" r:id="rId6"/>
    <p:sldId id="311" r:id="rId7"/>
    <p:sldId id="312" r:id="rId8"/>
    <p:sldId id="313" r:id="rId9"/>
    <p:sldId id="314" r:id="rId10"/>
    <p:sldId id="315" r:id="rId11"/>
    <p:sldId id="316" r:id="rId12"/>
    <p:sldId id="317" r:id="rId13"/>
    <p:sldId id="318" r:id="rId14"/>
    <p:sldId id="319" r:id="rId15"/>
    <p:sldId id="320" r:id="rId16"/>
    <p:sldId id="321" r:id="rId17"/>
    <p:sldId id="322" r:id="rId18"/>
    <p:sldId id="323" r:id="rId19"/>
    <p:sldId id="324" r:id="rId20"/>
    <p:sldId id="325" r:id="rId21"/>
    <p:sldId id="326" r:id="rId22"/>
    <p:sldId id="327" r:id="rId23"/>
    <p:sldId id="328" r:id="rId24"/>
    <p:sldId id="329" r:id="rId25"/>
    <p:sldId id="330" r:id="rId26"/>
    <p:sldId id="331" r:id="rId27"/>
    <p:sldId id="332" r:id="rId28"/>
    <p:sldId id="333" r:id="rId29"/>
    <p:sldId id="334" r:id="rId30"/>
    <p:sldId id="335" r:id="rId31"/>
    <p:sldId id="336" r:id="rId32"/>
    <p:sldId id="337" r:id="rId33"/>
    <p:sldId id="338" r:id="rId34"/>
    <p:sldId id="339" r:id="rId35"/>
    <p:sldId id="340" r:id="rId36"/>
    <p:sldId id="341" r:id="rId37"/>
    <p:sldId id="342" r:id="rId38"/>
    <p:sldId id="343" r:id="rId39"/>
    <p:sldId id="344" r:id="rId40"/>
    <p:sldId id="345" r:id="rId41"/>
    <p:sldId id="346" r:id="rId42"/>
    <p:sldId id="347" r:id="rId43"/>
    <p:sldId id="348" r:id="rId44"/>
    <p:sldId id="349" r:id="rId45"/>
    <p:sldId id="350" r:id="rId46"/>
    <p:sldId id="351" r:id="rId47"/>
    <p:sldId id="352" r:id="rId48"/>
    <p:sldId id="353" r:id="rId49"/>
    <p:sldId id="354" r:id="rId50"/>
    <p:sldId id="355" r:id="rId51"/>
    <p:sldId id="356" r:id="rId52"/>
    <p:sldId id="357" r:id="rId53"/>
    <p:sldId id="358" r:id="rId54"/>
    <p:sldId id="359" r:id="rId55"/>
    <p:sldId id="360" r:id="rId56"/>
    <p:sldId id="361" r:id="rId57"/>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Verdana" pitchFamily="34" charset="0"/>
        <a:ea typeface="+mn-ea"/>
        <a:cs typeface="+mn-cs"/>
      </a:defRPr>
    </a:lvl1pPr>
    <a:lvl2pPr marL="457200" algn="l" rtl="0" eaLnBrk="0" fontAlgn="base" hangingPunct="0">
      <a:spcBef>
        <a:spcPct val="0"/>
      </a:spcBef>
      <a:spcAft>
        <a:spcPct val="0"/>
      </a:spcAft>
      <a:defRPr kern="1200">
        <a:solidFill>
          <a:schemeClr val="tx1"/>
        </a:solidFill>
        <a:latin typeface="Verdana" pitchFamily="34" charset="0"/>
        <a:ea typeface="+mn-ea"/>
        <a:cs typeface="+mn-cs"/>
      </a:defRPr>
    </a:lvl2pPr>
    <a:lvl3pPr marL="914400" algn="l" rtl="0" eaLnBrk="0" fontAlgn="base" hangingPunct="0">
      <a:spcBef>
        <a:spcPct val="0"/>
      </a:spcBef>
      <a:spcAft>
        <a:spcPct val="0"/>
      </a:spcAft>
      <a:defRPr kern="1200">
        <a:solidFill>
          <a:schemeClr val="tx1"/>
        </a:solidFill>
        <a:latin typeface="Verdana" pitchFamily="34" charset="0"/>
        <a:ea typeface="+mn-ea"/>
        <a:cs typeface="+mn-cs"/>
      </a:defRPr>
    </a:lvl3pPr>
    <a:lvl4pPr marL="1371600" algn="l" rtl="0" eaLnBrk="0" fontAlgn="base" hangingPunct="0">
      <a:spcBef>
        <a:spcPct val="0"/>
      </a:spcBef>
      <a:spcAft>
        <a:spcPct val="0"/>
      </a:spcAft>
      <a:defRPr kern="1200">
        <a:solidFill>
          <a:schemeClr val="tx1"/>
        </a:solidFill>
        <a:latin typeface="Verdana" pitchFamily="34" charset="0"/>
        <a:ea typeface="+mn-ea"/>
        <a:cs typeface="+mn-cs"/>
      </a:defRPr>
    </a:lvl4pPr>
    <a:lvl5pPr marL="1828800" algn="l" rtl="0" eaLnBrk="0" fontAlgn="base" hangingPunct="0">
      <a:spcBef>
        <a:spcPct val="0"/>
      </a:spcBef>
      <a:spcAft>
        <a:spcPct val="0"/>
      </a:spcAft>
      <a:defRPr kern="1200">
        <a:solidFill>
          <a:schemeClr val="tx1"/>
        </a:solidFill>
        <a:latin typeface="Verdana" pitchFamily="34" charset="0"/>
        <a:ea typeface="+mn-ea"/>
        <a:cs typeface="+mn-cs"/>
      </a:defRPr>
    </a:lvl5pPr>
    <a:lvl6pPr marL="2286000" algn="l" defTabSz="914400" rtl="0" eaLnBrk="1" latinLnBrk="0" hangingPunct="1">
      <a:defRPr kern="1200">
        <a:solidFill>
          <a:schemeClr val="tx1"/>
        </a:solidFill>
        <a:latin typeface="Verdana" pitchFamily="34" charset="0"/>
        <a:ea typeface="+mn-ea"/>
        <a:cs typeface="+mn-cs"/>
      </a:defRPr>
    </a:lvl6pPr>
    <a:lvl7pPr marL="2743200" algn="l" defTabSz="914400" rtl="0" eaLnBrk="1" latinLnBrk="0" hangingPunct="1">
      <a:defRPr kern="1200">
        <a:solidFill>
          <a:schemeClr val="tx1"/>
        </a:solidFill>
        <a:latin typeface="Verdana" pitchFamily="34" charset="0"/>
        <a:ea typeface="+mn-ea"/>
        <a:cs typeface="+mn-cs"/>
      </a:defRPr>
    </a:lvl7pPr>
    <a:lvl8pPr marL="3200400" algn="l" defTabSz="914400" rtl="0" eaLnBrk="1" latinLnBrk="0" hangingPunct="1">
      <a:defRPr kern="1200">
        <a:solidFill>
          <a:schemeClr val="tx1"/>
        </a:solidFill>
        <a:latin typeface="Verdana" pitchFamily="34" charset="0"/>
        <a:ea typeface="+mn-ea"/>
        <a:cs typeface="+mn-cs"/>
      </a:defRPr>
    </a:lvl8pPr>
    <a:lvl9pPr marL="3657600" algn="l" defTabSz="914400" rtl="0" eaLnBrk="1" latinLnBrk="0" hangingPunct="1">
      <a:defRPr kern="1200">
        <a:solidFill>
          <a:schemeClr val="tx1"/>
        </a:solidFill>
        <a:latin typeface="Verdan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06" autoAdjust="0"/>
    <p:restoredTop sz="88095" autoAdjust="0"/>
  </p:normalViewPr>
  <p:slideViewPr>
    <p:cSldViewPr>
      <p:cViewPr varScale="1">
        <p:scale>
          <a:sx n="75" d="100"/>
          <a:sy n="75" d="100"/>
        </p:scale>
        <p:origin x="1546" y="53"/>
      </p:cViewPr>
      <p:guideLst>
        <p:guide orient="horz" pos="2160"/>
        <p:guide pos="2880"/>
      </p:guideLst>
    </p:cSldViewPr>
  </p:slideViewPr>
  <p:notesTextViewPr>
    <p:cViewPr>
      <p:scale>
        <a:sx n="100" d="100"/>
        <a:sy n="100" d="100"/>
      </p:scale>
      <p:origin x="0" y="0"/>
    </p:cViewPr>
  </p:notesTextViewPr>
  <p:sorterViewPr>
    <p:cViewPr>
      <p:scale>
        <a:sx n="25" d="100"/>
        <a:sy n="2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673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Tahoma" pitchFamily="34" charset="0"/>
              </a:defRPr>
            </a:lvl1pPr>
          </a:lstStyle>
          <a:p>
            <a:pPr>
              <a:defRPr/>
            </a:pPr>
            <a:endParaRPr lang="en-US" dirty="0"/>
          </a:p>
        </p:txBody>
      </p:sp>
      <p:sp>
        <p:nvSpPr>
          <p:cNvPr id="11673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Tahoma" pitchFamily="34" charset="0"/>
              </a:defRPr>
            </a:lvl1pPr>
          </a:lstStyle>
          <a:p>
            <a:pPr>
              <a:defRPr/>
            </a:pPr>
            <a:endParaRPr lang="en-US" dirty="0"/>
          </a:p>
        </p:txBody>
      </p:sp>
      <p:sp>
        <p:nvSpPr>
          <p:cNvPr id="9318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11674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674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Tahoma" pitchFamily="34" charset="0"/>
              </a:defRPr>
            </a:lvl1pPr>
          </a:lstStyle>
          <a:p>
            <a:pPr>
              <a:defRPr/>
            </a:pPr>
            <a:endParaRPr lang="en-US" dirty="0"/>
          </a:p>
        </p:txBody>
      </p:sp>
      <p:sp>
        <p:nvSpPr>
          <p:cNvPr id="11674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Tahoma" pitchFamily="34" charset="0"/>
              </a:defRPr>
            </a:lvl1pPr>
          </a:lstStyle>
          <a:p>
            <a:pPr>
              <a:defRPr/>
            </a:pPr>
            <a:fld id="{A191EBD5-A87E-4693-A196-409EED94F4B6}" type="slidenum">
              <a:rPr lang="en-US"/>
              <a:pPr>
                <a:defRPr/>
              </a:pPr>
              <a:t>‹#›</a:t>
            </a:fld>
            <a:endParaRPr lang="en-US" dirty="0"/>
          </a:p>
        </p:txBody>
      </p:sp>
    </p:spTree>
    <p:extLst>
      <p:ext uri="{BB962C8B-B14F-4D97-AF65-F5344CB8AC3E}">
        <p14:creationId xmlns:p14="http://schemas.microsoft.com/office/powerpoint/2010/main" val="305194473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ahoma"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Tahoma"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Tahoma"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Tahoma"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Tahoma"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a:ln/>
        </p:spPr>
      </p:sp>
      <p:sp>
        <p:nvSpPr>
          <p:cNvPr id="94211" name="Notes Placeholder 2"/>
          <p:cNvSpPr>
            <a:spLocks noGrp="1"/>
          </p:cNvSpPr>
          <p:nvPr>
            <p:ph type="body" idx="1"/>
          </p:nvPr>
        </p:nvSpPr>
        <p:spPr>
          <a:noFill/>
          <a:ln/>
        </p:spPr>
        <p:txBody>
          <a:bodyPr/>
          <a:lstStyle/>
          <a:p>
            <a:r>
              <a:rPr lang="en-US" dirty="0"/>
              <a:t>Gain Attention </a:t>
            </a:r>
          </a:p>
        </p:txBody>
      </p:sp>
      <p:sp>
        <p:nvSpPr>
          <p:cNvPr id="94212" name="Slide Number Placeholder 3"/>
          <p:cNvSpPr>
            <a:spLocks noGrp="1"/>
          </p:cNvSpPr>
          <p:nvPr>
            <p:ph type="sldNum" sz="quarter" idx="5"/>
          </p:nvPr>
        </p:nvSpPr>
        <p:spPr>
          <a:noFill/>
        </p:spPr>
        <p:txBody>
          <a:bodyPr/>
          <a:lstStyle/>
          <a:p>
            <a:fld id="{F02DD515-EEAC-4D7D-B2DA-C9CC3E8B6A6D}" type="slidenum">
              <a:rPr lang="en-US" smtClean="0"/>
              <a:pPr/>
              <a:t>1</a:t>
            </a:fld>
            <a:endParaRPr lang="en-US" dirty="0"/>
          </a:p>
        </p:txBody>
      </p:sp>
    </p:spTree>
    <p:extLst>
      <p:ext uri="{BB962C8B-B14F-4D97-AF65-F5344CB8AC3E}">
        <p14:creationId xmlns:p14="http://schemas.microsoft.com/office/powerpoint/2010/main" val="37169685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2" descr="ctclogo"/>
          <p:cNvPicPr>
            <a:picLocks noChangeAspect="1" noChangeArrowheads="1"/>
          </p:cNvPicPr>
          <p:nvPr userDrawn="1"/>
        </p:nvPicPr>
        <p:blipFill>
          <a:blip r:embed="rId2" cstate="print"/>
          <a:srcRect/>
          <a:stretch>
            <a:fillRect/>
          </a:stretch>
        </p:blipFill>
        <p:spPr bwMode="auto">
          <a:xfrm>
            <a:off x="0" y="0"/>
            <a:ext cx="1676400" cy="1524000"/>
          </a:xfrm>
          <a:prstGeom prst="rect">
            <a:avLst/>
          </a:prstGeom>
          <a:noFill/>
          <a:ln w="9525">
            <a:noFill/>
            <a:miter lim="800000"/>
            <a:headEnd/>
            <a:tailEnd/>
          </a:ln>
        </p:spPr>
      </p:pic>
      <p:cxnSp>
        <p:nvCxnSpPr>
          <p:cNvPr id="5" name="Straight Connector 4"/>
          <p:cNvCxnSpPr/>
          <p:nvPr userDrawn="1"/>
        </p:nvCxnSpPr>
        <p:spPr>
          <a:xfrm>
            <a:off x="152400" y="1600200"/>
            <a:ext cx="8763000"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itle Placeholder 1"/>
          <p:cNvSpPr>
            <a:spLocks noGrp="1"/>
          </p:cNvSpPr>
          <p:nvPr>
            <p:ph type="title"/>
          </p:nvPr>
        </p:nvSpPr>
        <p:spPr>
          <a:xfrm>
            <a:off x="2133600" y="274638"/>
            <a:ext cx="6553200" cy="1143000"/>
          </a:xfrm>
          <a:prstGeom prst="rect">
            <a:avLst/>
          </a:prstGeom>
        </p:spPr>
        <p:txBody>
          <a:bodyPr rtlCol="0">
            <a:normAutofit/>
          </a:bodyPr>
          <a:lstStyle/>
          <a:p>
            <a:r>
              <a:rPr lang="en-US" dirty="0"/>
              <a:t>Click to edit Master title style</a:t>
            </a:r>
          </a:p>
        </p:txBody>
      </p:sp>
      <p:sp>
        <p:nvSpPr>
          <p:cNvPr id="13" name="Content Placeholder 2"/>
          <p:cNvSpPr>
            <a:spLocks noGrp="1"/>
          </p:cNvSpPr>
          <p:nvPr>
            <p:ph idx="1"/>
          </p:nvPr>
        </p:nvSpPr>
        <p:spPr>
          <a:xfrm>
            <a:off x="457200" y="1676400"/>
            <a:ext cx="8229600" cy="4525963"/>
          </a:xfrm>
        </p:spPr>
        <p:txBody>
          <a:bodyPr>
            <a:normAutofit/>
          </a:bodyPr>
          <a:lstStyle>
            <a:lvl1pPr>
              <a:defRPr sz="3200">
                <a:latin typeface="Arial" pitchFamily="34" charset="0"/>
                <a:cs typeface="Arial" pitchFamily="34" charset="0"/>
              </a:defRPr>
            </a:lvl1pPr>
            <a:lvl2pPr>
              <a:defRPr sz="3200">
                <a:latin typeface="Arial" pitchFamily="34" charset="0"/>
                <a:cs typeface="Arial" pitchFamily="34" charset="0"/>
              </a:defRPr>
            </a:lvl2pPr>
            <a:lvl3pPr>
              <a:defRPr sz="3200">
                <a:latin typeface="Arial" pitchFamily="34" charset="0"/>
                <a:cs typeface="Arial" pitchFamily="34" charset="0"/>
              </a:defRPr>
            </a:lvl3pPr>
            <a:lvl4pPr>
              <a:defRPr sz="3200">
                <a:latin typeface="Arial" pitchFamily="34" charset="0"/>
                <a:cs typeface="Arial" pitchFamily="34" charset="0"/>
              </a:defRPr>
            </a:lvl4pPr>
            <a:lvl5pPr>
              <a:defRPr sz="3200">
                <a:latin typeface="Arial" pitchFamily="34" charset="0"/>
                <a:cs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Date Placeholder 3"/>
          <p:cNvSpPr>
            <a:spLocks noGrp="1"/>
          </p:cNvSpPr>
          <p:nvPr>
            <p:ph type="dt" sz="half" idx="10"/>
          </p:nvPr>
        </p:nvSpPr>
        <p:spPr/>
        <p:txBody>
          <a:bodyPr/>
          <a:lstStyle>
            <a:lvl1pPr>
              <a:defRPr/>
            </a:lvl1pPr>
          </a:lstStyle>
          <a:p>
            <a:pPr>
              <a:defRPr/>
            </a:pPr>
            <a:endParaRPr lang="en-US" dirty="0"/>
          </a:p>
        </p:txBody>
      </p:sp>
      <p:sp>
        <p:nvSpPr>
          <p:cNvPr id="7"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F4E43AAA-F4EE-49AF-BC77-A6BA378C5A5B}" type="slidenum">
              <a:rPr lang="en-US"/>
              <a:pPr>
                <a:defRPr/>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305C6C6E-2880-4BA3-AF29-749510A563F8}" type="slidenum">
              <a:rPr lang="en-US"/>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EDF9EE67-1043-47CF-9584-C84B92A35C51}" type="slidenum">
              <a:rPr lang="en-US"/>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BE48C441-459F-4A1E-B644-1C4D10F65152}" type="slidenum">
              <a:rPr lang="en-US"/>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5CD4B01B-EED3-4920-A7FE-053872226855}" type="slidenum">
              <a:rPr lang="en-US"/>
              <a:pPr>
                <a:defRPr/>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36210295-BCF8-44AC-8C04-3DFCD757D007}" type="slidenum">
              <a:rPr lang="en-US"/>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endParaRPr 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4DB59A12-B371-4802-AA7D-EE527FDAB29A}" type="slidenum">
              <a:rPr lang="en-US"/>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endParaRPr 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DE9C2303-3F66-41DB-8D74-59034D071ABD}" type="slidenum">
              <a:rPr lang="en-US"/>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pPr>
              <a:defRPr/>
            </a:pPr>
            <a:fld id="{EBD9AED9-641D-4297-A129-8B25FA00AC77}" type="slidenum">
              <a:rPr lang="en-US"/>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4486BECD-F158-4BBA-BF06-39B10C3B508C}" type="slidenum">
              <a:rPr lang="en-US"/>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8F981FD4-A8B1-4830-9F87-0B6C67156CAB}" type="slidenum">
              <a:rPr lang="en-US"/>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133600" y="274638"/>
            <a:ext cx="65532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E30A1774-3F8E-4E63-855F-9BCC8ABFC229}"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809"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Lst>
  <p:hf hdr="0" ftr="0" dt="0"/>
  <p:txStyles>
    <p:titleStyle>
      <a:lvl1pPr algn="ctr" rtl="0" eaLnBrk="0" fontAlgn="base" hangingPunct="0">
        <a:spcBef>
          <a:spcPct val="0"/>
        </a:spcBef>
        <a:spcAft>
          <a:spcPct val="0"/>
        </a:spcAft>
        <a:defRPr sz="44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4400">
          <a:solidFill>
            <a:schemeClr val="tx1"/>
          </a:solidFill>
          <a:latin typeface="Arial" charset="0"/>
          <a:cs typeface="Arial" charset="0"/>
        </a:defRPr>
      </a:lvl2pPr>
      <a:lvl3pPr algn="ctr" rtl="0" eaLnBrk="0" fontAlgn="base" hangingPunct="0">
        <a:spcBef>
          <a:spcPct val="0"/>
        </a:spcBef>
        <a:spcAft>
          <a:spcPct val="0"/>
        </a:spcAft>
        <a:defRPr sz="4400">
          <a:solidFill>
            <a:schemeClr val="tx1"/>
          </a:solidFill>
          <a:latin typeface="Arial" charset="0"/>
          <a:cs typeface="Arial" charset="0"/>
        </a:defRPr>
      </a:lvl3pPr>
      <a:lvl4pPr algn="ctr" rtl="0" eaLnBrk="0" fontAlgn="base" hangingPunct="0">
        <a:spcBef>
          <a:spcPct val="0"/>
        </a:spcBef>
        <a:spcAft>
          <a:spcPct val="0"/>
        </a:spcAft>
        <a:defRPr sz="4400">
          <a:solidFill>
            <a:schemeClr val="tx1"/>
          </a:solidFill>
          <a:latin typeface="Arial" charset="0"/>
          <a:cs typeface="Arial" charset="0"/>
        </a:defRPr>
      </a:lvl4pPr>
      <a:lvl5pPr algn="ctr" rtl="0" eaLnBrk="0" fontAlgn="base" hangingPunct="0">
        <a:spcBef>
          <a:spcPct val="0"/>
        </a:spcBef>
        <a:spcAft>
          <a:spcPct val="0"/>
        </a:spcAft>
        <a:defRPr sz="44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Arial" charset="0"/>
          <a:cs typeface="Arial" charset="0"/>
        </a:defRPr>
      </a:lvl6pPr>
      <a:lvl7pPr marL="914400" algn="ctr" rtl="0" fontAlgn="base">
        <a:spcBef>
          <a:spcPct val="0"/>
        </a:spcBef>
        <a:spcAft>
          <a:spcPct val="0"/>
        </a:spcAft>
        <a:defRPr sz="4400">
          <a:solidFill>
            <a:schemeClr val="tx1"/>
          </a:solidFill>
          <a:latin typeface="Arial" charset="0"/>
          <a:cs typeface="Arial" charset="0"/>
        </a:defRPr>
      </a:lvl7pPr>
      <a:lvl8pPr marL="1371600" algn="ctr" rtl="0" fontAlgn="base">
        <a:spcBef>
          <a:spcPct val="0"/>
        </a:spcBef>
        <a:spcAft>
          <a:spcPct val="0"/>
        </a:spcAft>
        <a:defRPr sz="4400">
          <a:solidFill>
            <a:schemeClr val="tx1"/>
          </a:solidFill>
          <a:latin typeface="Arial" charset="0"/>
          <a:cs typeface="Arial" charset="0"/>
        </a:defRPr>
      </a:lvl8pPr>
      <a:lvl9pPr marL="1828800" algn="ctr" rtl="0" fontAlgn="base">
        <a:spcBef>
          <a:spcPct val="0"/>
        </a:spcBef>
        <a:spcAft>
          <a:spcPct val="0"/>
        </a:spcAft>
        <a:defRPr sz="4400">
          <a:solidFill>
            <a:schemeClr val="tx1"/>
          </a:solidFill>
          <a:latin typeface="Arial" charset="0"/>
          <a:cs typeface="Arial"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7" descr="spaceball"/>
          <p:cNvPicPr>
            <a:picLocks noChangeAspect="1" noChangeArrowheads="1"/>
          </p:cNvPicPr>
          <p:nvPr/>
        </p:nvPicPr>
        <p:blipFill>
          <a:blip r:embed="rId3"/>
          <a:srcRect/>
          <a:stretch>
            <a:fillRect/>
          </a:stretch>
        </p:blipFill>
        <p:spPr bwMode="auto">
          <a:xfrm>
            <a:off x="2190750" y="1843088"/>
            <a:ext cx="4762500" cy="3171825"/>
          </a:xfrm>
          <a:prstGeom prst="rect">
            <a:avLst/>
          </a:prstGeom>
          <a:noFill/>
          <a:ln w="9525">
            <a:noFill/>
            <a:miter lim="800000"/>
            <a:headEnd/>
            <a:tailEnd/>
          </a:ln>
        </p:spPr>
      </p:pic>
      <p:pic>
        <p:nvPicPr>
          <p:cNvPr id="3075" name="Picture 2" descr="ctclogo"/>
          <p:cNvPicPr>
            <a:picLocks noChangeAspect="1" noChangeArrowheads="1"/>
          </p:cNvPicPr>
          <p:nvPr/>
        </p:nvPicPr>
        <p:blipFill>
          <a:blip r:embed="rId4" cstate="print"/>
          <a:srcRect/>
          <a:stretch>
            <a:fillRect/>
          </a:stretch>
        </p:blipFill>
        <p:spPr bwMode="auto">
          <a:xfrm>
            <a:off x="2362200" y="1752600"/>
            <a:ext cx="4343400" cy="3948113"/>
          </a:xfrm>
          <a:prstGeom prst="rect">
            <a:avLst/>
          </a:prstGeom>
          <a:noFill/>
          <a:ln w="9525">
            <a:noFill/>
            <a:miter lim="800000"/>
            <a:headEnd/>
            <a:tailEnd/>
          </a:ln>
        </p:spPr>
      </p:pic>
      <p:sp>
        <p:nvSpPr>
          <p:cNvPr id="3076" name="Rectangle 4"/>
          <p:cNvSpPr>
            <a:spLocks noChangeArrowheads="1"/>
          </p:cNvSpPr>
          <p:nvPr/>
        </p:nvSpPr>
        <p:spPr bwMode="auto">
          <a:xfrm>
            <a:off x="685800" y="228600"/>
            <a:ext cx="7772400" cy="1470025"/>
          </a:xfrm>
          <a:prstGeom prst="rect">
            <a:avLst/>
          </a:prstGeom>
          <a:noFill/>
          <a:ln w="9525">
            <a:noFill/>
            <a:miter lim="800000"/>
            <a:headEnd/>
            <a:tailEnd/>
          </a:ln>
        </p:spPr>
        <p:txBody>
          <a:bodyPr anchor="ctr"/>
          <a:lstStyle/>
          <a:p>
            <a:pPr algn="ctr"/>
            <a:r>
              <a:rPr lang="en-US" sz="4400" dirty="0">
                <a:latin typeface="Arial" charset="0"/>
                <a:cs typeface="Arial" charset="0"/>
              </a:rPr>
              <a:t>Security+</a:t>
            </a:r>
          </a:p>
          <a:p>
            <a:pPr algn="ctr"/>
            <a:r>
              <a:rPr lang="en-US" sz="4400" dirty="0">
                <a:latin typeface="Arial" charset="0"/>
                <a:cs typeface="Arial" charset="0"/>
              </a:rPr>
              <a:t>Exam SY0-601</a:t>
            </a:r>
          </a:p>
        </p:txBody>
      </p:sp>
      <p:sp>
        <p:nvSpPr>
          <p:cNvPr id="3077" name="Rectangle 3"/>
          <p:cNvSpPr>
            <a:spLocks noChangeArrowheads="1"/>
          </p:cNvSpPr>
          <p:nvPr/>
        </p:nvSpPr>
        <p:spPr bwMode="auto">
          <a:xfrm>
            <a:off x="701040" y="5805488"/>
            <a:ext cx="7772400" cy="476250"/>
          </a:xfrm>
          <a:prstGeom prst="rect">
            <a:avLst/>
          </a:prstGeom>
          <a:noFill/>
          <a:ln w="9525">
            <a:noFill/>
            <a:miter lim="800000"/>
            <a:headEnd/>
            <a:tailEnd/>
          </a:ln>
        </p:spPr>
        <p:txBody>
          <a:bodyPr/>
          <a:lstStyle/>
          <a:p>
            <a:pPr algn="ctr"/>
            <a:r>
              <a:rPr lang="en-US" sz="2800" dirty="0">
                <a:latin typeface="Arial" charset="0"/>
                <a:cs typeface="Arial" charset="0"/>
              </a:rPr>
              <a:t>Chapter 15 </a:t>
            </a:r>
          </a:p>
          <a:p>
            <a:pPr algn="ctr"/>
            <a:r>
              <a:rPr lang="en-US" sz="2800" dirty="0">
                <a:latin typeface="Arial" charset="0"/>
                <a:cs typeface="Arial" charset="0"/>
              </a:rPr>
              <a:t>Physical Security Controls</a:t>
            </a:r>
          </a:p>
        </p:txBody>
      </p:sp>
      <p:sp>
        <p:nvSpPr>
          <p:cNvPr id="6" name="Slide Number Placeholder 5"/>
          <p:cNvSpPr>
            <a:spLocks noGrp="1"/>
          </p:cNvSpPr>
          <p:nvPr>
            <p:ph type="sldNum" sz="quarter" idx="12"/>
          </p:nvPr>
        </p:nvSpPr>
        <p:spPr/>
        <p:txBody>
          <a:bodyPr/>
          <a:lstStyle/>
          <a:p>
            <a:pPr>
              <a:defRPr/>
            </a:pPr>
            <a:fld id="{BE48C441-459F-4A1E-B644-1C4D10F65152}" type="slidenum">
              <a:rPr lang="en-US" smtClean="0"/>
              <a:pPr>
                <a:defRPr/>
              </a:pPr>
              <a:t>1</a:t>
            </a:fld>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Motion Recognition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Motion recognition is an important technology to limit the search time and recording space associated with video images. </a:t>
            </a:r>
          </a:p>
          <a:p>
            <a:endParaRPr lang="en-US" dirty="0"/>
          </a:p>
          <a:p>
            <a:r>
              <a:rPr lang="en-US" dirty="0"/>
              <a:t>Infrared (IR) radiation is not visible to the human eye, but it can be used just like a light source to detect a range of things. </a:t>
            </a:r>
          </a:p>
          <a:p>
            <a:endParaRPr lang="en-US" dirty="0"/>
          </a:p>
          <a:p>
            <a:r>
              <a:rPr lang="en-US" dirty="0"/>
              <a:t>Motion from living creatures can be seen because of the heat signatures of their bodies. </a:t>
            </a:r>
          </a:p>
          <a:p>
            <a:endParaRPr lang="en-US" dirty="0"/>
          </a:p>
          <a:p>
            <a:r>
              <a:rPr lang="en-US" dirty="0"/>
              <a:t>Infrared detection is a technical means of looking for things that otherwise may not be noticed. </a:t>
            </a:r>
          </a:p>
          <a:p>
            <a:endParaRPr lang="en-US" dirty="0"/>
          </a:p>
          <a:p>
            <a:r>
              <a:rPr lang="en-US" dirty="0"/>
              <a:t>Infrared detectors can sense differences in temperature, which can be from a person entering a room, even if that person is not visible due to darkness. IR alarms are used extensively to monitor movement of people in areas where there should be none.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10</a:t>
            </a:fld>
            <a:endParaRPr lang="en-US" dirty="0"/>
          </a:p>
        </p:txBody>
      </p:sp>
    </p:spTree>
    <p:extLst>
      <p:ext uri="{BB962C8B-B14F-4D97-AF65-F5344CB8AC3E}">
        <p14:creationId xmlns:p14="http://schemas.microsoft.com/office/powerpoint/2010/main" val="34158488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Object Detection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Modern surveillance video systems come with some impressive software. </a:t>
            </a:r>
          </a:p>
          <a:p>
            <a:endParaRPr lang="en-US" dirty="0"/>
          </a:p>
          <a:p>
            <a:r>
              <a:rPr lang="en-US" dirty="0"/>
              <a:t>Even cameras sold to homeowners can scan video for movement and detect people, cars, and other designated objects such as packages left on a porch. </a:t>
            </a:r>
          </a:p>
          <a:p>
            <a:endParaRPr lang="en-US" dirty="0"/>
          </a:p>
          <a:p>
            <a:r>
              <a:rPr lang="en-US" dirty="0"/>
              <a:t>The use of video software for object detection does not replace the human eye, but it significantly enhances a guard’s ability to effectively use large banks of cameras to cover a facility. </a:t>
            </a:r>
          </a:p>
          <a:p>
            <a:endParaRPr lang="en-US" dirty="0"/>
          </a:p>
          <a:p>
            <a:r>
              <a:rPr lang="en-US" dirty="0"/>
              <a:t>The citywide video surveillance system in London was the primary source of evidence that identified the terrorists who set off a series of bombs across the city in 2005.</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11</a:t>
            </a:fld>
            <a:endParaRPr lang="en-US" dirty="0"/>
          </a:p>
        </p:txBody>
      </p:sp>
    </p:spTree>
    <p:extLst>
      <p:ext uri="{BB962C8B-B14F-4D97-AF65-F5344CB8AC3E}">
        <p14:creationId xmlns:p14="http://schemas.microsoft.com/office/powerpoint/2010/main" val="19848269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Object Detection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4419600" cy="4830762"/>
          </a:xfrm>
        </p:spPr>
        <p:txBody>
          <a:bodyPr>
            <a:normAutofit/>
          </a:bodyPr>
          <a:lstStyle/>
          <a:p>
            <a:r>
              <a:rPr lang="en-US" sz="2800" dirty="0"/>
              <a:t>CCTV cameras are used to monitor a workplace for security purposes.</a:t>
            </a:r>
          </a:p>
          <a:p>
            <a:endParaRPr lang="en-US" sz="2800" dirty="0"/>
          </a:p>
          <a:p>
            <a:r>
              <a:rPr lang="en-US" sz="2800" dirty="0"/>
              <a:t>Digital, IP-based cameras are viewable through a web browser.</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12</a:t>
            </a:fld>
            <a:endParaRPr lang="en-US" dirty="0"/>
          </a:p>
        </p:txBody>
      </p:sp>
      <p:pic>
        <p:nvPicPr>
          <p:cNvPr id="6" name="Content Placeholder 5">
            <a:extLst>
              <a:ext uri="{FF2B5EF4-FFF2-40B4-BE49-F238E27FC236}">
                <a16:creationId xmlns:a16="http://schemas.microsoft.com/office/drawing/2014/main" id="{E38F6D64-9343-4436-B888-6CE43F84995E}"/>
              </a:ext>
            </a:extLst>
          </p:cNvPr>
          <p:cNvPicPr>
            <a:picLocks noChangeAspect="1"/>
          </p:cNvPicPr>
          <p:nvPr/>
        </p:nvPicPr>
        <p:blipFill>
          <a:blip r:embed="rId2"/>
          <a:stretch>
            <a:fillRect/>
          </a:stretch>
        </p:blipFill>
        <p:spPr>
          <a:xfrm>
            <a:off x="4220444" y="2286000"/>
            <a:ext cx="4618756" cy="3276600"/>
          </a:xfrm>
          <a:prstGeom prst="rect">
            <a:avLst/>
          </a:prstGeom>
        </p:spPr>
      </p:pic>
    </p:spTree>
    <p:extLst>
      <p:ext uri="{BB962C8B-B14F-4D97-AF65-F5344CB8AC3E}">
        <p14:creationId xmlns:p14="http://schemas.microsoft.com/office/powerpoint/2010/main" val="15691883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Closed-Circuit Television (CCTV)</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4881880"/>
          </a:xfrm>
        </p:spPr>
        <p:txBody>
          <a:bodyPr>
            <a:normAutofit/>
          </a:bodyPr>
          <a:lstStyle/>
          <a:p>
            <a:r>
              <a:rPr lang="en-US" sz="2800" dirty="0"/>
              <a:t>IP-based CCTV cameras should be placed on their own separate network that can be accessed only by security personnel. </a:t>
            </a:r>
          </a:p>
          <a:p>
            <a:endParaRPr lang="en-US" sz="2800" dirty="0"/>
          </a:p>
          <a:p>
            <a:r>
              <a:rPr lang="en-US" sz="2800" dirty="0"/>
              <a:t>The same physical separation applies to any IP-based camera infrastructure.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13</a:t>
            </a:fld>
            <a:endParaRPr lang="en-US" dirty="0"/>
          </a:p>
        </p:txBody>
      </p:sp>
    </p:spTree>
    <p:extLst>
      <p:ext uri="{BB962C8B-B14F-4D97-AF65-F5344CB8AC3E}">
        <p14:creationId xmlns:p14="http://schemas.microsoft.com/office/powerpoint/2010/main" val="110047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Industrial Camouflage</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Camouflage is the specific act of rendering an item not readily observable. </a:t>
            </a:r>
          </a:p>
          <a:p>
            <a:endParaRPr lang="en-US" dirty="0"/>
          </a:p>
          <a:p>
            <a:r>
              <a:rPr lang="en-US" dirty="0"/>
              <a:t>Considered by many to be a military thing, camouflage began in nature, where insects and animals have patterns making them seem to be different than they really are. </a:t>
            </a:r>
          </a:p>
          <a:p>
            <a:endParaRPr lang="en-US" dirty="0"/>
          </a:p>
          <a:p>
            <a:r>
              <a:rPr lang="en-US" dirty="0"/>
              <a:t>This same principle is used all the time to make things hide in plain sight. </a:t>
            </a:r>
          </a:p>
          <a:p>
            <a:endParaRPr lang="en-US" dirty="0"/>
          </a:p>
          <a:p>
            <a:r>
              <a:rPr lang="en-US" dirty="0"/>
              <a:t>Cell phone towers built to look like trees make them less conspicuous—and generally improve the visual surroundings. </a:t>
            </a:r>
          </a:p>
          <a:p>
            <a:endParaRPr lang="en-US" dirty="0"/>
          </a:p>
          <a:p>
            <a:r>
              <a:rPr lang="en-US" dirty="0"/>
              <a:t>In response to physical acts against electrical substations, many utilities have put walls around the substations, making the internal equipment no longer visible and less of a target.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14</a:t>
            </a:fld>
            <a:endParaRPr lang="en-US" dirty="0"/>
          </a:p>
        </p:txBody>
      </p:sp>
    </p:spTree>
    <p:extLst>
      <p:ext uri="{BB962C8B-B14F-4D97-AF65-F5344CB8AC3E}">
        <p14:creationId xmlns:p14="http://schemas.microsoft.com/office/powerpoint/2010/main" val="35224913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Personnel</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lnSpcReduction="10000"/>
          </a:bodyPr>
          <a:lstStyle/>
          <a:p>
            <a:r>
              <a:rPr lang="en-US" sz="2800" dirty="0"/>
              <a:t>Physical security should be a part of a firm’s overall security program. </a:t>
            </a:r>
          </a:p>
          <a:p>
            <a:endParaRPr lang="en-US" sz="2800" dirty="0"/>
          </a:p>
          <a:p>
            <a:r>
              <a:rPr lang="en-US" sz="2800" dirty="0"/>
              <a:t>Physical security measures are those taken to ensure the separation of items to be protected from all forms of physical risk. </a:t>
            </a:r>
          </a:p>
          <a:p>
            <a:endParaRPr lang="en-US" sz="2800" dirty="0"/>
          </a:p>
          <a:p>
            <a:r>
              <a:rPr lang="en-US" sz="2800" dirty="0"/>
              <a:t>Personnel are an important part of this equation—from guards to lobby workers who act as gatekeepers for visitors and packages, people are part of the physical security system.</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15</a:t>
            </a:fld>
            <a:endParaRPr lang="en-US" dirty="0"/>
          </a:p>
        </p:txBody>
      </p:sp>
    </p:spTree>
    <p:extLst>
      <p:ext uri="{BB962C8B-B14F-4D97-AF65-F5344CB8AC3E}">
        <p14:creationId xmlns:p14="http://schemas.microsoft.com/office/powerpoint/2010/main" val="12752344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Guards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10000"/>
          </a:bodyPr>
          <a:lstStyle/>
          <a:p>
            <a:r>
              <a:rPr lang="en-US" dirty="0"/>
              <a:t>Security guards provide an excellent security measure, because guards are a visible presence with direct responsibility for security.</a:t>
            </a:r>
          </a:p>
          <a:p>
            <a:endParaRPr lang="en-US" dirty="0"/>
          </a:p>
          <a:p>
            <a:r>
              <a:rPr lang="en-US" dirty="0"/>
              <a:t>Guards typically monitor entrances and exits and can maintain access logs of who has entered and departed the building.</a:t>
            </a:r>
          </a:p>
          <a:p>
            <a:endParaRPr lang="en-US" dirty="0"/>
          </a:p>
          <a:p>
            <a:r>
              <a:rPr lang="en-US" dirty="0"/>
              <a:t>Security personnel are helpful in physically securing the machines on which information assets reside, but to get the most benefit from their presence, they must be trained to take a holistic approach to security. </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16</a:t>
            </a:fld>
            <a:endParaRPr lang="en-US" dirty="0"/>
          </a:p>
        </p:txBody>
      </p:sp>
    </p:spTree>
    <p:extLst>
      <p:ext uri="{BB962C8B-B14F-4D97-AF65-F5344CB8AC3E}">
        <p14:creationId xmlns:p14="http://schemas.microsoft.com/office/powerpoint/2010/main" val="40192003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Robot Sentries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Guard duty is by and large boring work, and although guards aren’t highly paid over time, having a number of guards can be expensive. </a:t>
            </a:r>
          </a:p>
          <a:p>
            <a:endParaRPr lang="en-US" dirty="0"/>
          </a:p>
          <a:p>
            <a:r>
              <a:rPr lang="en-US" dirty="0"/>
              <a:t>Robot technology has progressed to the point where robots can now perform many simple tasks, and guard duty can be one of these tasks. </a:t>
            </a:r>
          </a:p>
          <a:p>
            <a:endParaRPr lang="en-US" dirty="0"/>
          </a:p>
          <a:p>
            <a:r>
              <a:rPr lang="en-US" dirty="0"/>
              <a:t>Robot sentries can patrol empty buildings and using sensors can detect the presence of unauthorized people. </a:t>
            </a:r>
          </a:p>
          <a:p>
            <a:endParaRPr lang="en-US" dirty="0"/>
          </a:p>
          <a:p>
            <a:r>
              <a:rPr lang="en-US" dirty="0"/>
              <a:t>Robot sentries can then report the issue to a manned station that can alert the proper authorities for a response.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17</a:t>
            </a:fld>
            <a:endParaRPr lang="en-US" dirty="0"/>
          </a:p>
        </p:txBody>
      </p:sp>
    </p:spTree>
    <p:extLst>
      <p:ext uri="{BB962C8B-B14F-4D97-AF65-F5344CB8AC3E}">
        <p14:creationId xmlns:p14="http://schemas.microsoft.com/office/powerpoint/2010/main" val="35551367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Reception</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0000" lnSpcReduction="20000"/>
          </a:bodyPr>
          <a:lstStyle/>
          <a:p>
            <a:r>
              <a:rPr lang="en-US" dirty="0"/>
              <a:t>Reception areas are used as buffer zones between different areas of a facility, segmenting the building into separate regions. </a:t>
            </a:r>
          </a:p>
          <a:p>
            <a:endParaRPr lang="en-US" dirty="0"/>
          </a:p>
          <a:p>
            <a:r>
              <a:rPr lang="en-US" dirty="0"/>
              <a:t>Having a visitor check-in desk allows control over visitors as well as enables functions like logging visitors, managing deliveries, and providing escorts for visitors. </a:t>
            </a:r>
          </a:p>
          <a:p>
            <a:endParaRPr lang="en-US" dirty="0"/>
          </a:p>
          <a:p>
            <a:r>
              <a:rPr lang="en-US" dirty="0"/>
              <a:t>In lower security environments, this reception area may simply be someone at a desk, with no physical barrier. In more secure facilities, the receptionist is not only responsible for keeping logs, issuing access badges, and notifying escorts, but also controls the door everyone must go through. </a:t>
            </a:r>
          </a:p>
          <a:p>
            <a:endParaRPr lang="en-US" dirty="0"/>
          </a:p>
          <a:p>
            <a:r>
              <a:rPr lang="en-US" dirty="0"/>
              <a:t>In very highly controlled environments, the actual door control is done remotely from the other side of the door so that people can’t force their way past the receptionist.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18</a:t>
            </a:fld>
            <a:endParaRPr lang="en-US" dirty="0"/>
          </a:p>
        </p:txBody>
      </p:sp>
    </p:spTree>
    <p:extLst>
      <p:ext uri="{BB962C8B-B14F-4D97-AF65-F5344CB8AC3E}">
        <p14:creationId xmlns:p14="http://schemas.microsoft.com/office/powerpoint/2010/main" val="37992007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Two-Person Integrity/Control</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When there are physical tasks, such as opening the door mentioned in the previous section, having two people required to perform the task provides a means of checks and balances. </a:t>
            </a:r>
          </a:p>
          <a:p>
            <a:endParaRPr lang="en-US" dirty="0"/>
          </a:p>
          <a:p>
            <a:r>
              <a:rPr lang="en-US" dirty="0"/>
              <a:t>Two-person integrity/control is this principle in action: it is when two different people have to perform respective tasks that are both necessary for the action to occur. </a:t>
            </a:r>
          </a:p>
          <a:p>
            <a:endParaRPr lang="en-US" dirty="0"/>
          </a:p>
          <a:p>
            <a:r>
              <a:rPr lang="en-US" dirty="0"/>
              <a:t>Person 1 can initiate a process, check IDs, enter data in a log, and issue a visitor badge, while person 2 can control the door access. </a:t>
            </a:r>
          </a:p>
          <a:p>
            <a:endParaRPr lang="en-US" dirty="0"/>
          </a:p>
          <a:p>
            <a:r>
              <a:rPr lang="en-US" dirty="0"/>
              <a:t>This way, a failure by either person does not expose the process.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19</a:t>
            </a:fld>
            <a:endParaRPr lang="en-US" dirty="0"/>
          </a:p>
        </p:txBody>
      </p:sp>
    </p:spTree>
    <p:extLst>
      <p:ext uri="{BB962C8B-B14F-4D97-AF65-F5344CB8AC3E}">
        <p14:creationId xmlns:p14="http://schemas.microsoft.com/office/powerpoint/2010/main" val="3109527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010400" cy="1143000"/>
          </a:xfrm>
          <a:noFill/>
        </p:spPr>
        <p:txBody>
          <a:bodyPr>
            <a:noAutofit/>
          </a:bodyPr>
          <a:lstStyle/>
          <a:p>
            <a:pPr eaLnBrk="1" hangingPunct="1"/>
            <a:r>
              <a:rPr lang="en-US" sz="3600" b="1" dirty="0"/>
              <a:t>Chapter 15 (Domain 2.7)</a:t>
            </a:r>
            <a:br>
              <a:rPr lang="en-US" sz="3600" b="1" dirty="0"/>
            </a:br>
            <a:r>
              <a:rPr lang="en-US" sz="3600" b="1" dirty="0"/>
              <a:t>Learning Objectives</a:t>
            </a:r>
            <a:endParaRPr lang="en-US" sz="3600" dirty="0">
              <a:latin typeface="Arial" charset="0"/>
              <a:cs typeface="Arial" charset="0"/>
            </a:endParaRPr>
          </a:p>
        </p:txBody>
      </p:sp>
      <p:sp>
        <p:nvSpPr>
          <p:cNvPr id="4" name="Rectangle 3"/>
          <p:cNvSpPr>
            <a:spLocks noGrp="1" noChangeArrowheads="1"/>
          </p:cNvSpPr>
          <p:nvPr>
            <p:ph idx="1"/>
          </p:nvPr>
        </p:nvSpPr>
        <p:spPr>
          <a:xfrm>
            <a:off x="457200" y="2286001"/>
            <a:ext cx="8229600" cy="533400"/>
          </a:xfrm>
        </p:spPr>
        <p:txBody>
          <a:bodyPr>
            <a:normAutofit/>
          </a:bodyPr>
          <a:lstStyle/>
          <a:p>
            <a:r>
              <a:rPr lang="en-US" sz="2400" dirty="0"/>
              <a:t>Explain the importance of physical security controls.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a:t>
            </a:fld>
            <a:endParaRPr lang="en-US" dirty="0"/>
          </a:p>
        </p:txBody>
      </p:sp>
      <p:sp>
        <p:nvSpPr>
          <p:cNvPr id="2" name="Content Placeholder 5">
            <a:extLst>
              <a:ext uri="{FF2B5EF4-FFF2-40B4-BE49-F238E27FC236}">
                <a16:creationId xmlns:a16="http://schemas.microsoft.com/office/drawing/2014/main" id="{890A2C44-61A4-59A6-CB26-DA232A997688}"/>
              </a:ext>
            </a:extLst>
          </p:cNvPr>
          <p:cNvSpPr txBox="1">
            <a:spLocks/>
          </p:cNvSpPr>
          <p:nvPr/>
        </p:nvSpPr>
        <p:spPr bwMode="auto">
          <a:xfrm>
            <a:off x="914400" y="2835275"/>
            <a:ext cx="4038600" cy="3886201"/>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32500" lnSpcReduction="20000"/>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t>Bollards/barricades</a:t>
            </a:r>
          </a:p>
          <a:p>
            <a:r>
              <a:rPr lang="en-US" b="1" dirty="0"/>
              <a:t>Access control vestibules</a:t>
            </a:r>
          </a:p>
          <a:p>
            <a:r>
              <a:rPr lang="en-US" b="1" dirty="0"/>
              <a:t>Badges</a:t>
            </a:r>
          </a:p>
          <a:p>
            <a:r>
              <a:rPr lang="en-US" b="1" dirty="0"/>
              <a:t>Alarms</a:t>
            </a:r>
          </a:p>
          <a:p>
            <a:r>
              <a:rPr lang="en-US" b="1" dirty="0"/>
              <a:t>Signage</a:t>
            </a:r>
          </a:p>
          <a:p>
            <a:r>
              <a:rPr lang="en-US" b="1" dirty="0"/>
              <a:t>Cameras</a:t>
            </a:r>
          </a:p>
          <a:p>
            <a:pPr lvl="1"/>
            <a:r>
              <a:rPr lang="en-US" dirty="0"/>
              <a:t>Motion recognition</a:t>
            </a:r>
          </a:p>
          <a:p>
            <a:pPr lvl="1"/>
            <a:r>
              <a:rPr lang="en-US" dirty="0"/>
              <a:t>Object detection</a:t>
            </a:r>
          </a:p>
          <a:p>
            <a:r>
              <a:rPr lang="en-US" b="1" dirty="0"/>
              <a:t>Closed-circuit television (CCTV)</a:t>
            </a:r>
          </a:p>
          <a:p>
            <a:r>
              <a:rPr lang="en-US" b="1" dirty="0"/>
              <a:t>Industrial camouflage</a:t>
            </a:r>
          </a:p>
          <a:p>
            <a:r>
              <a:rPr lang="en-US" b="1" dirty="0"/>
              <a:t>Personnel</a:t>
            </a:r>
          </a:p>
          <a:p>
            <a:pPr lvl="1"/>
            <a:r>
              <a:rPr lang="en-US" dirty="0"/>
              <a:t>Guards</a:t>
            </a:r>
          </a:p>
          <a:p>
            <a:pPr lvl="1"/>
            <a:r>
              <a:rPr lang="en-US" dirty="0"/>
              <a:t>Robot sentries</a:t>
            </a:r>
          </a:p>
          <a:p>
            <a:pPr lvl="1"/>
            <a:r>
              <a:rPr lang="en-US" dirty="0"/>
              <a:t>Reception</a:t>
            </a:r>
          </a:p>
          <a:p>
            <a:pPr lvl="1"/>
            <a:r>
              <a:rPr lang="en-US" dirty="0"/>
              <a:t>Two-person integrity/control</a:t>
            </a:r>
          </a:p>
          <a:p>
            <a:r>
              <a:rPr lang="en-US" b="1" dirty="0"/>
              <a:t>Locks</a:t>
            </a:r>
          </a:p>
          <a:p>
            <a:pPr lvl="1"/>
            <a:r>
              <a:rPr lang="en-US" dirty="0"/>
              <a:t>Biometrics</a:t>
            </a:r>
          </a:p>
          <a:p>
            <a:pPr lvl="1"/>
            <a:r>
              <a:rPr lang="en-US" dirty="0"/>
              <a:t>Electronic</a:t>
            </a:r>
          </a:p>
          <a:p>
            <a:pPr lvl="1"/>
            <a:r>
              <a:rPr lang="en-US" dirty="0"/>
              <a:t>Physical</a:t>
            </a:r>
          </a:p>
          <a:p>
            <a:pPr lvl="1"/>
            <a:r>
              <a:rPr lang="en-US" dirty="0"/>
              <a:t>Cable locks</a:t>
            </a:r>
          </a:p>
          <a:p>
            <a:r>
              <a:rPr lang="en-US" b="1" dirty="0"/>
              <a:t>USB data blocker</a:t>
            </a:r>
          </a:p>
          <a:p>
            <a:r>
              <a:rPr lang="en-US" b="1" dirty="0"/>
              <a:t>Lighting</a:t>
            </a:r>
          </a:p>
          <a:p>
            <a:r>
              <a:rPr lang="en-US" b="1" dirty="0"/>
              <a:t>Fencing</a:t>
            </a:r>
          </a:p>
          <a:p>
            <a:r>
              <a:rPr lang="en-US" b="1" dirty="0"/>
              <a:t>Fire suppression</a:t>
            </a:r>
          </a:p>
          <a:p>
            <a:endParaRPr lang="en-US" dirty="0"/>
          </a:p>
        </p:txBody>
      </p:sp>
      <p:sp>
        <p:nvSpPr>
          <p:cNvPr id="3" name="Content Placeholder 6">
            <a:extLst>
              <a:ext uri="{FF2B5EF4-FFF2-40B4-BE49-F238E27FC236}">
                <a16:creationId xmlns:a16="http://schemas.microsoft.com/office/drawing/2014/main" id="{003CA458-BE61-8111-BAFA-76773CB27F9B}"/>
              </a:ext>
            </a:extLst>
          </p:cNvPr>
          <p:cNvSpPr txBox="1">
            <a:spLocks/>
          </p:cNvSpPr>
          <p:nvPr/>
        </p:nvSpPr>
        <p:spPr>
          <a:xfrm>
            <a:off x="4648200" y="2798763"/>
            <a:ext cx="4038600" cy="3886201"/>
          </a:xfrm>
          <a:prstGeom prst="rect">
            <a:avLst/>
          </a:prstGeom>
        </p:spPr>
        <p:txBody>
          <a:bodyPr>
            <a:normAutofit fontScale="32500" lnSpcReduction="20000"/>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t>Sensors</a:t>
            </a:r>
          </a:p>
          <a:p>
            <a:pPr lvl="1"/>
            <a:r>
              <a:rPr lang="en-US" dirty="0"/>
              <a:t>Motion detection</a:t>
            </a:r>
          </a:p>
          <a:p>
            <a:pPr lvl="1"/>
            <a:r>
              <a:rPr lang="en-US" dirty="0"/>
              <a:t>Noise detection</a:t>
            </a:r>
          </a:p>
          <a:p>
            <a:pPr lvl="1"/>
            <a:r>
              <a:rPr lang="en-US" dirty="0"/>
              <a:t>Proximity reader</a:t>
            </a:r>
          </a:p>
          <a:p>
            <a:pPr lvl="1"/>
            <a:r>
              <a:rPr lang="en-US" dirty="0"/>
              <a:t>Moisture detection</a:t>
            </a:r>
          </a:p>
          <a:p>
            <a:pPr lvl="1"/>
            <a:r>
              <a:rPr lang="en-US" dirty="0"/>
              <a:t>Cards</a:t>
            </a:r>
          </a:p>
          <a:p>
            <a:pPr lvl="1"/>
            <a:r>
              <a:rPr lang="en-US" dirty="0"/>
              <a:t>Temperature</a:t>
            </a:r>
          </a:p>
          <a:p>
            <a:r>
              <a:rPr lang="en-US" b="1" dirty="0"/>
              <a:t>Drones</a:t>
            </a:r>
          </a:p>
          <a:p>
            <a:r>
              <a:rPr lang="en-US" b="1" dirty="0"/>
              <a:t>Visitor logs</a:t>
            </a:r>
          </a:p>
          <a:p>
            <a:r>
              <a:rPr lang="en-US" b="1" dirty="0"/>
              <a:t>Faraday cages</a:t>
            </a:r>
          </a:p>
          <a:p>
            <a:r>
              <a:rPr lang="en-US" b="1" dirty="0"/>
              <a:t>Air gap</a:t>
            </a:r>
          </a:p>
          <a:p>
            <a:r>
              <a:rPr lang="en-US" b="1" dirty="0"/>
              <a:t>Screened subnet (previously known as demilitarized zone)</a:t>
            </a:r>
          </a:p>
          <a:p>
            <a:r>
              <a:rPr lang="en-US" b="1" dirty="0"/>
              <a:t>Protected cable distribution</a:t>
            </a:r>
          </a:p>
          <a:p>
            <a:r>
              <a:rPr lang="en-US" b="1" dirty="0"/>
              <a:t>Secure areas</a:t>
            </a:r>
          </a:p>
          <a:p>
            <a:pPr lvl="1"/>
            <a:r>
              <a:rPr lang="en-US" dirty="0"/>
              <a:t>Air gap</a:t>
            </a:r>
          </a:p>
          <a:p>
            <a:pPr lvl="1"/>
            <a:r>
              <a:rPr lang="en-US" dirty="0"/>
              <a:t>Vault</a:t>
            </a:r>
          </a:p>
          <a:p>
            <a:pPr lvl="1"/>
            <a:r>
              <a:rPr lang="en-US" dirty="0"/>
              <a:t>Safe </a:t>
            </a:r>
          </a:p>
          <a:p>
            <a:pPr lvl="1"/>
            <a:r>
              <a:rPr lang="en-US" dirty="0"/>
              <a:t>Hot aisle</a:t>
            </a:r>
          </a:p>
          <a:p>
            <a:pPr lvl="1"/>
            <a:r>
              <a:rPr lang="en-US" dirty="0"/>
              <a:t>Cold aisle</a:t>
            </a:r>
          </a:p>
          <a:p>
            <a:r>
              <a:rPr lang="en-US" b="1" dirty="0"/>
              <a:t>Secure data destruction</a:t>
            </a:r>
          </a:p>
          <a:p>
            <a:pPr lvl="1"/>
            <a:r>
              <a:rPr lang="en-US" dirty="0"/>
              <a:t>Burning</a:t>
            </a:r>
          </a:p>
          <a:p>
            <a:pPr lvl="1"/>
            <a:r>
              <a:rPr lang="en-US" dirty="0"/>
              <a:t>Shredding</a:t>
            </a:r>
          </a:p>
          <a:p>
            <a:pPr lvl="1"/>
            <a:r>
              <a:rPr lang="en-US" dirty="0"/>
              <a:t>Pulping</a:t>
            </a:r>
          </a:p>
          <a:p>
            <a:pPr lvl="1"/>
            <a:r>
              <a:rPr lang="en-US" dirty="0"/>
              <a:t>Pulverizing</a:t>
            </a:r>
          </a:p>
          <a:p>
            <a:pPr lvl="1"/>
            <a:r>
              <a:rPr lang="en-US" dirty="0"/>
              <a:t>Degaussing</a:t>
            </a:r>
          </a:p>
          <a:p>
            <a:pPr lvl="1"/>
            <a:r>
              <a:rPr lang="en-US" dirty="0"/>
              <a:t>Third-party solutions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4000" b="1" dirty="0"/>
              <a:t>Locks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a:bodyPr>
          <a:lstStyle/>
          <a:p>
            <a:r>
              <a:rPr lang="en-US" dirty="0"/>
              <a:t>Many different lock types are used in and around the computer security arena. </a:t>
            </a:r>
          </a:p>
          <a:p>
            <a:endParaRPr lang="en-US" dirty="0"/>
          </a:p>
          <a:p>
            <a:r>
              <a:rPr lang="en-US" dirty="0"/>
              <a:t>There are types for laptops and other mobile devices, for desktops, and even servers.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20</a:t>
            </a:fld>
            <a:endParaRPr lang="en-US" dirty="0"/>
          </a:p>
        </p:txBody>
      </p:sp>
    </p:spTree>
    <p:extLst>
      <p:ext uri="{BB962C8B-B14F-4D97-AF65-F5344CB8AC3E}">
        <p14:creationId xmlns:p14="http://schemas.microsoft.com/office/powerpoint/2010/main" val="19505690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Biometrics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sz="2800" dirty="0"/>
              <a:t>Biometrics is the measurement of biological attributes or processes with the goal of identification of a party possessing those measurements. </a:t>
            </a:r>
          </a:p>
          <a:p>
            <a:pPr lvl="1"/>
            <a:r>
              <a:rPr lang="en-US" sz="2800" dirty="0"/>
              <a:t>Fingerprint</a:t>
            </a:r>
          </a:p>
          <a:p>
            <a:pPr lvl="1"/>
            <a:r>
              <a:rPr lang="en-US" sz="2800" dirty="0"/>
              <a:t>Eye (Iris vs retina)</a:t>
            </a:r>
          </a:p>
          <a:p>
            <a:pPr lvl="1"/>
            <a:r>
              <a:rPr lang="en-US" sz="2800" dirty="0"/>
              <a:t>Hand geometry</a:t>
            </a:r>
          </a:p>
          <a:p>
            <a:pPr lvl="1"/>
            <a:r>
              <a:rPr lang="en-US" sz="2800" dirty="0"/>
              <a:t>Facial recognition</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21</a:t>
            </a:fld>
            <a:endParaRPr lang="en-US" dirty="0"/>
          </a:p>
        </p:txBody>
      </p:sp>
    </p:spTree>
    <p:extLst>
      <p:ext uri="{BB962C8B-B14F-4D97-AF65-F5344CB8AC3E}">
        <p14:creationId xmlns:p14="http://schemas.microsoft.com/office/powerpoint/2010/main" val="17256782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Biometrics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85000" lnSpcReduction="10000"/>
          </a:bodyPr>
          <a:lstStyle/>
          <a:p>
            <a:r>
              <a:rPr lang="en-US" dirty="0"/>
              <a:t>During enrollment, a computer takes the image of the biological factor and reduces it to a numeric value. </a:t>
            </a:r>
          </a:p>
          <a:p>
            <a:endParaRPr lang="en-US" dirty="0"/>
          </a:p>
          <a:p>
            <a:r>
              <a:rPr lang="en-US" dirty="0"/>
              <a:t>When the user attempts to authenticate, his or her feature is scanned by the reader, and the computer compares the numeric value being read to the one stored in the database. </a:t>
            </a:r>
          </a:p>
          <a:p>
            <a:endParaRPr lang="en-US" dirty="0"/>
          </a:p>
          <a:p>
            <a:r>
              <a:rPr lang="en-US" dirty="0"/>
              <a:t>If they match, access is allowed. Since these physical factors are unique, theoretically only the actual authorized person would be allowed access.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22</a:t>
            </a:fld>
            <a:endParaRPr lang="en-US" dirty="0"/>
          </a:p>
        </p:txBody>
      </p:sp>
    </p:spTree>
    <p:extLst>
      <p:ext uri="{BB962C8B-B14F-4D97-AF65-F5344CB8AC3E}">
        <p14:creationId xmlns:p14="http://schemas.microsoft.com/office/powerpoint/2010/main" val="8890299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Biometrics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a:bodyPr>
          <a:lstStyle/>
          <a:p>
            <a:r>
              <a:rPr lang="en-US" dirty="0"/>
              <a:t>Biometrics are not foolproof. </a:t>
            </a:r>
          </a:p>
          <a:p>
            <a:endParaRPr lang="en-US" dirty="0"/>
          </a:p>
          <a:p>
            <a:r>
              <a:rPr lang="en-US" dirty="0"/>
              <a:t>Some biometric measures can be duplicated to fool a sensor, and in many cases, the actual biometric is converted to a number that can also be intercepted and used in a software attack.</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23</a:t>
            </a:fld>
            <a:endParaRPr lang="en-US" dirty="0"/>
          </a:p>
        </p:txBody>
      </p:sp>
    </p:spTree>
    <p:extLst>
      <p:ext uri="{BB962C8B-B14F-4D97-AF65-F5344CB8AC3E}">
        <p14:creationId xmlns:p14="http://schemas.microsoft.com/office/powerpoint/2010/main" val="40038298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Electronic</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10000"/>
          </a:bodyPr>
          <a:lstStyle/>
          <a:p>
            <a:r>
              <a:rPr lang="en-US" dirty="0"/>
              <a:t>Electronic locks are devices that impede a specific function unless a code is entered. </a:t>
            </a:r>
          </a:p>
          <a:p>
            <a:endParaRPr lang="en-US" dirty="0"/>
          </a:p>
          <a:p>
            <a:r>
              <a:rPr lang="en-US" dirty="0"/>
              <a:t>This code is compared to a stored secret, and if the correct code is entered, the lock engages the mechanical stop and allows the mechanism to open. </a:t>
            </a:r>
          </a:p>
          <a:p>
            <a:endParaRPr lang="en-US" dirty="0"/>
          </a:p>
          <a:p>
            <a:r>
              <a:rPr lang="en-US" dirty="0"/>
              <a:t>Electronic locks have an advantage in that they are not as susceptible to mechanical manipulation and bypass, yet they are still susceptible, in many cases via the mechanism that updates the secret “combination.”</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24</a:t>
            </a:fld>
            <a:endParaRPr lang="en-US" dirty="0"/>
          </a:p>
        </p:txBody>
      </p:sp>
    </p:spTree>
    <p:extLst>
      <p:ext uri="{BB962C8B-B14F-4D97-AF65-F5344CB8AC3E}">
        <p14:creationId xmlns:p14="http://schemas.microsoft.com/office/powerpoint/2010/main" val="36976631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Physical</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Physical locks have been used for hundreds of years; their design has not changed much: a metal “token” is used to align pins in a mechanical device. </a:t>
            </a:r>
          </a:p>
          <a:p>
            <a:endParaRPr lang="en-US" dirty="0"/>
          </a:p>
          <a:p>
            <a:r>
              <a:rPr lang="en-US" dirty="0"/>
              <a:t>Physical locks have survived for years because they are low cost.</a:t>
            </a:r>
          </a:p>
          <a:p>
            <a:endParaRPr lang="en-US" dirty="0"/>
          </a:p>
          <a:p>
            <a:r>
              <a:rPr lang="en-US" dirty="0"/>
              <a:t>High-security locks have been designed to defeat attacks; these locks are more sophisticated than a standard home deadbolt system. </a:t>
            </a:r>
          </a:p>
          <a:p>
            <a:endParaRPr lang="en-US" dirty="0"/>
          </a:p>
          <a:p>
            <a:r>
              <a:rPr lang="en-US" dirty="0"/>
              <a:t>Typically found in commercial applications that require high security, these locks are made to resist picking and drilling, as well as other common attacks such as simply pounding the lock through the door.</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25</a:t>
            </a:fld>
            <a:endParaRPr lang="en-US" dirty="0"/>
          </a:p>
        </p:txBody>
      </p:sp>
    </p:spTree>
    <p:extLst>
      <p:ext uri="{BB962C8B-B14F-4D97-AF65-F5344CB8AC3E}">
        <p14:creationId xmlns:p14="http://schemas.microsoft.com/office/powerpoint/2010/main" val="4794916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Physical</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lnSpcReduction="10000"/>
          </a:bodyPr>
          <a:lstStyle/>
          <a:p>
            <a:r>
              <a:rPr lang="en-US" sz="2800" dirty="0"/>
              <a:t>Combination locks, which work via a rotating dial, are common on high-end safes and can raise the security level substantially. </a:t>
            </a:r>
          </a:p>
          <a:p>
            <a:endParaRPr lang="en-US" sz="2800" dirty="0"/>
          </a:p>
          <a:p>
            <a:r>
              <a:rPr lang="en-US" sz="2800" dirty="0"/>
              <a:t>In many cases, the only way to bypass one of these locks is to physically bypass the lock itself through drilling or other methods. </a:t>
            </a:r>
          </a:p>
          <a:p>
            <a:endParaRPr lang="en-US" sz="2800" dirty="0"/>
          </a:p>
          <a:p>
            <a:r>
              <a:rPr lang="en-US" sz="2800" dirty="0"/>
              <a:t>Additional levels of safeguard exist, such as shatter plates, which when broken engage pins that prevent the door from opening.</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26</a:t>
            </a:fld>
            <a:endParaRPr lang="en-US" dirty="0"/>
          </a:p>
        </p:txBody>
      </p:sp>
    </p:spTree>
    <p:extLst>
      <p:ext uri="{BB962C8B-B14F-4D97-AF65-F5344CB8AC3E}">
        <p14:creationId xmlns:p14="http://schemas.microsoft.com/office/powerpoint/2010/main" val="8147670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Cable Locks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Portable equipment has a principal feature of being portable. </a:t>
            </a:r>
          </a:p>
          <a:p>
            <a:endParaRPr lang="en-US" dirty="0"/>
          </a:p>
          <a:p>
            <a:r>
              <a:rPr lang="en-US" dirty="0"/>
              <a:t>This can also be a problem, as portable equipment—laptops, projectors, and the like—can be easily removed or stolen. </a:t>
            </a:r>
          </a:p>
          <a:p>
            <a:endParaRPr lang="en-US" dirty="0"/>
          </a:p>
          <a:p>
            <a:r>
              <a:rPr lang="en-US" dirty="0"/>
              <a:t>Cable locks provide a simple means of securing portable equipment to furniture or another fixture in the room where the equipment resides. </a:t>
            </a:r>
          </a:p>
          <a:p>
            <a:endParaRPr lang="en-US" dirty="0"/>
          </a:p>
          <a:p>
            <a:r>
              <a:rPr lang="en-US" dirty="0"/>
              <a:t>They also can be used in open areas such as conference centers or rooms where portable equipment is exposed to a wide range of visitors.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27</a:t>
            </a:fld>
            <a:endParaRPr lang="en-US" dirty="0"/>
          </a:p>
        </p:txBody>
      </p:sp>
    </p:spTree>
    <p:extLst>
      <p:ext uri="{BB962C8B-B14F-4D97-AF65-F5344CB8AC3E}">
        <p14:creationId xmlns:p14="http://schemas.microsoft.com/office/powerpoint/2010/main" val="16822054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USB Data Blocker</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92500" lnSpcReduction="20000"/>
          </a:bodyPr>
          <a:lstStyle/>
          <a:p>
            <a:r>
              <a:rPr lang="en-US" sz="2000" dirty="0"/>
              <a:t>USB connectors on computers offer a pathway for data to enter into the system. </a:t>
            </a:r>
          </a:p>
          <a:p>
            <a:endParaRPr lang="en-US" sz="2000" dirty="0"/>
          </a:p>
          <a:p>
            <a:r>
              <a:rPr lang="en-US" sz="2000" dirty="0"/>
              <a:t>Anyone who has physical access to a machine can plug in a USB device and execute code from the device. </a:t>
            </a:r>
          </a:p>
          <a:p>
            <a:endParaRPr lang="en-US" sz="2000" dirty="0"/>
          </a:p>
          <a:p>
            <a:r>
              <a:rPr lang="en-US" sz="2000" dirty="0"/>
              <a:t>There are a variety of ways to block USB ports or render them inoperable, but in some cases, the USB port serves a secondary function as a power source for external devices. </a:t>
            </a:r>
          </a:p>
          <a:p>
            <a:endParaRPr lang="en-US" sz="2000" dirty="0"/>
          </a:p>
          <a:p>
            <a:r>
              <a:rPr lang="en-US" sz="2000" dirty="0"/>
              <a:t>The USB connection has four conductors: two for power and two for data. </a:t>
            </a:r>
          </a:p>
          <a:p>
            <a:endParaRPr lang="en-US" sz="2000" dirty="0"/>
          </a:p>
          <a:p>
            <a:r>
              <a:rPr lang="en-US" sz="2000" dirty="0"/>
              <a:t>If you block the data conductors, you can still charge your device from a USB source without giving that device any access to the data. </a:t>
            </a:r>
          </a:p>
          <a:p>
            <a:endParaRPr lang="en-US" sz="2000" dirty="0"/>
          </a:p>
          <a:p>
            <a:r>
              <a:rPr lang="en-US" sz="2000" dirty="0"/>
              <a:t>When charging your phone in locations such as airports, or other unknown power sources, the use of a USB data blocker protects the phone but allows it to charge.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28</a:t>
            </a:fld>
            <a:endParaRPr lang="en-US" dirty="0"/>
          </a:p>
        </p:txBody>
      </p:sp>
    </p:spTree>
    <p:extLst>
      <p:ext uri="{BB962C8B-B14F-4D97-AF65-F5344CB8AC3E}">
        <p14:creationId xmlns:p14="http://schemas.microsoft.com/office/powerpoint/2010/main" val="13390368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Lighting</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55000" lnSpcReduction="20000"/>
          </a:bodyPr>
          <a:lstStyle/>
          <a:p>
            <a:r>
              <a:rPr lang="en-US" dirty="0"/>
              <a:t>Proper lighting is essential for physical security. </a:t>
            </a:r>
          </a:p>
          <a:p>
            <a:endParaRPr lang="en-US" dirty="0"/>
          </a:p>
          <a:p>
            <a:r>
              <a:rPr lang="en-US" dirty="0"/>
              <a:t>Unlit or dimly lit areas allow intruders to lurk and conduct unauthorized activities without a significant risk of observation by guards or other personnel. </a:t>
            </a:r>
          </a:p>
          <a:p>
            <a:endParaRPr lang="en-US" dirty="0"/>
          </a:p>
          <a:p>
            <a:r>
              <a:rPr lang="en-US" dirty="0"/>
              <a:t>External building lighting is important to ensure that unauthorized activities cannot occur without being observed and responded to. </a:t>
            </a:r>
          </a:p>
          <a:p>
            <a:endParaRPr lang="en-US" dirty="0"/>
          </a:p>
          <a:p>
            <a:r>
              <a:rPr lang="en-US" dirty="0"/>
              <a:t>Internal lighting is equally important because it enables more people to observe activities and see conditions that are not correct. </a:t>
            </a:r>
          </a:p>
          <a:p>
            <a:endParaRPr lang="en-US" dirty="0"/>
          </a:p>
          <a:p>
            <a:r>
              <a:rPr lang="en-US" dirty="0"/>
              <a:t>Windows can play an important role in assisting the observation of the premises. </a:t>
            </a:r>
          </a:p>
          <a:p>
            <a:endParaRPr lang="en-US" dirty="0"/>
          </a:p>
          <a:p>
            <a:r>
              <a:rPr lang="en-US" dirty="0"/>
              <a:t>Having sensitive areas well lit and open to observation through windows prevents activities that would otherwise take place in secret. </a:t>
            </a:r>
          </a:p>
          <a:p>
            <a:endParaRPr lang="en-US" dirty="0"/>
          </a:p>
          <a:p>
            <a:r>
              <a:rPr lang="en-US" dirty="0"/>
              <a:t>Unauthorized parties in server rooms are more likely to be detected if the servers are centrally located, surrounded in windows, and well lit.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29</a:t>
            </a:fld>
            <a:endParaRPr lang="en-US" dirty="0"/>
          </a:p>
        </p:txBody>
      </p:sp>
    </p:spTree>
    <p:extLst>
      <p:ext uri="{BB962C8B-B14F-4D97-AF65-F5344CB8AC3E}">
        <p14:creationId xmlns:p14="http://schemas.microsoft.com/office/powerpoint/2010/main" val="15492265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Physical Security</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10000"/>
          </a:bodyPr>
          <a:lstStyle/>
          <a:p>
            <a:r>
              <a:rPr lang="en-US" dirty="0"/>
              <a:t>Physical security is an important topic for businesses dealing with the security of networks and information systems. </a:t>
            </a:r>
          </a:p>
          <a:p>
            <a:endParaRPr lang="en-US" dirty="0"/>
          </a:p>
          <a:p>
            <a:r>
              <a:rPr lang="en-US" dirty="0"/>
              <a:t>Businesses are responsible for managing their risk exposure, which requires securing a combination of assets: employees, product inventory, trade secrets, and strategy information.</a:t>
            </a:r>
          </a:p>
          <a:p>
            <a:endParaRPr lang="en-US" dirty="0"/>
          </a:p>
          <a:p>
            <a:r>
              <a:rPr lang="en-US" dirty="0"/>
              <a:t>Environmental controls play an important role in the protection of the systems used to process information.</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a:t>
            </a:fld>
            <a:endParaRPr lang="en-US" dirty="0"/>
          </a:p>
        </p:txBody>
      </p:sp>
    </p:spTree>
    <p:extLst>
      <p:ext uri="{BB962C8B-B14F-4D97-AF65-F5344CB8AC3E}">
        <p14:creationId xmlns:p14="http://schemas.microsoft.com/office/powerpoint/2010/main" val="4459810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Fencing</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Fencing serves as a physical barrier around property. </a:t>
            </a:r>
          </a:p>
          <a:p>
            <a:endParaRPr lang="en-US" dirty="0"/>
          </a:p>
          <a:p>
            <a:r>
              <a:rPr lang="en-US" dirty="0"/>
              <a:t>It can serve to keep people out or in, preventing the free movement across unauthorized areas. </a:t>
            </a:r>
          </a:p>
          <a:p>
            <a:endParaRPr lang="en-US" dirty="0"/>
          </a:p>
          <a:p>
            <a:r>
              <a:rPr lang="en-US" dirty="0"/>
              <a:t>Fencing can be an important part of a physical security plan.</a:t>
            </a:r>
          </a:p>
          <a:p>
            <a:endParaRPr lang="en-US" dirty="0"/>
          </a:p>
          <a:p>
            <a:r>
              <a:rPr lang="en-US" dirty="0"/>
              <a:t>Many organizations prefer to have a perimeter fence as a physical first layer of defense. </a:t>
            </a:r>
          </a:p>
          <a:p>
            <a:endParaRPr lang="en-US" dirty="0"/>
          </a:p>
          <a:p>
            <a:r>
              <a:rPr lang="en-US" dirty="0"/>
              <a:t>Inside a building, fencing can be used to provide a means of restricting entry into areas where separate physical security policies apply. </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30</a:t>
            </a:fld>
            <a:endParaRPr lang="en-US" dirty="0"/>
          </a:p>
        </p:txBody>
      </p:sp>
    </p:spTree>
    <p:extLst>
      <p:ext uri="{BB962C8B-B14F-4D97-AF65-F5344CB8AC3E}">
        <p14:creationId xmlns:p14="http://schemas.microsoft.com/office/powerpoint/2010/main" val="4097598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Fencing</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4419600" cy="4830762"/>
          </a:xfrm>
        </p:spPr>
        <p:txBody>
          <a:bodyPr>
            <a:normAutofit fontScale="70000" lnSpcReduction="20000"/>
          </a:bodyPr>
          <a:lstStyle/>
          <a:p>
            <a:r>
              <a:rPr lang="en-US" dirty="0"/>
              <a:t>These areas are typically called a cage, and entry/exit to the caged areas is via a gate. </a:t>
            </a:r>
          </a:p>
          <a:p>
            <a:endParaRPr lang="en-US" dirty="0"/>
          </a:p>
          <a:p>
            <a:r>
              <a:rPr lang="en-US" dirty="0"/>
              <a:t>The gate allows controlled access and makes it easier to monitor who and what enters and leaves the controlled area. </a:t>
            </a:r>
          </a:p>
          <a:p>
            <a:endParaRPr lang="en-US" dirty="0"/>
          </a:p>
          <a:p>
            <a:r>
              <a:rPr lang="en-US" dirty="0"/>
              <a:t>Gates are used for external fencing as well. </a:t>
            </a:r>
          </a:p>
          <a:p>
            <a:endParaRPr lang="en-US" dirty="0"/>
          </a:p>
          <a:p>
            <a:r>
              <a:rPr lang="en-US" dirty="0"/>
              <a:t>Gates offer a monitoring point for ingress and egress from a controlled area.</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31</a:t>
            </a:fld>
            <a:endParaRPr lang="en-US" dirty="0"/>
          </a:p>
        </p:txBody>
      </p:sp>
      <p:pic>
        <p:nvPicPr>
          <p:cNvPr id="6" name="Content Placeholder 5">
            <a:extLst>
              <a:ext uri="{FF2B5EF4-FFF2-40B4-BE49-F238E27FC236}">
                <a16:creationId xmlns:a16="http://schemas.microsoft.com/office/drawing/2014/main" id="{330458CC-8EA7-4F12-97BC-CD19D67BB93C}"/>
              </a:ext>
            </a:extLst>
          </p:cNvPr>
          <p:cNvPicPr>
            <a:picLocks noChangeAspect="1"/>
          </p:cNvPicPr>
          <p:nvPr/>
        </p:nvPicPr>
        <p:blipFill>
          <a:blip r:embed="rId2"/>
          <a:stretch>
            <a:fillRect/>
          </a:stretch>
        </p:blipFill>
        <p:spPr>
          <a:xfrm>
            <a:off x="4371905" y="1975195"/>
            <a:ext cx="4351338" cy="4351338"/>
          </a:xfrm>
          <a:prstGeom prst="rect">
            <a:avLst/>
          </a:prstGeom>
        </p:spPr>
      </p:pic>
    </p:spTree>
    <p:extLst>
      <p:ext uri="{BB962C8B-B14F-4D97-AF65-F5344CB8AC3E}">
        <p14:creationId xmlns:p14="http://schemas.microsoft.com/office/powerpoint/2010/main" val="16327438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Fire Suppression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599"/>
            <a:ext cx="8763000" cy="4968875"/>
          </a:xfrm>
        </p:spPr>
        <p:txBody>
          <a:bodyPr>
            <a:normAutofit lnSpcReduction="10000"/>
          </a:bodyPr>
          <a:lstStyle/>
          <a:p>
            <a:r>
              <a:rPr lang="en-US" sz="2800" dirty="0"/>
              <a:t>The ability to respond to a fire quickly and effectively is thus critical to the long-term success of any organization.</a:t>
            </a:r>
          </a:p>
          <a:p>
            <a:endParaRPr lang="en-US" sz="2800" dirty="0"/>
          </a:p>
          <a:p>
            <a:r>
              <a:rPr lang="en-US" sz="2800" dirty="0"/>
              <a:t>Fire suppression systems are designed to provide protection against the damage from a fire that spreads in a facility. </a:t>
            </a:r>
          </a:p>
          <a:p>
            <a:endParaRPr lang="en-US" sz="2800" dirty="0"/>
          </a:p>
          <a:p>
            <a:r>
              <a:rPr lang="en-US" sz="2800" dirty="0"/>
              <a:t>Because they are suppression systems, they don’t prevent the fire from occurring per se, but they do stop it once it begins.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32</a:t>
            </a:fld>
            <a:endParaRPr lang="en-US" dirty="0"/>
          </a:p>
        </p:txBody>
      </p:sp>
    </p:spTree>
    <p:extLst>
      <p:ext uri="{BB962C8B-B14F-4D97-AF65-F5344CB8AC3E}">
        <p14:creationId xmlns:p14="http://schemas.microsoft.com/office/powerpoint/2010/main" val="27372408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Fire Suppression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sz="2800" dirty="0"/>
              <a:t>Water-Based Fire Suppression Systems</a:t>
            </a:r>
          </a:p>
          <a:p>
            <a:endParaRPr lang="en-US" sz="2800" dirty="0"/>
          </a:p>
          <a:p>
            <a:r>
              <a:rPr lang="en-US" sz="2800" dirty="0"/>
              <a:t>Clean-Agent Fire Suppression Systems</a:t>
            </a:r>
          </a:p>
          <a:p>
            <a:pPr lvl="1"/>
            <a:r>
              <a:rPr lang="en-US" sz="2800" dirty="0"/>
              <a:t>CO2</a:t>
            </a:r>
          </a:p>
          <a:p>
            <a:pPr lvl="1"/>
            <a:r>
              <a:rPr lang="en-US" sz="2800" dirty="0">
                <a:solidFill>
                  <a:srgbClr val="FF0000"/>
                </a:solidFill>
              </a:rPr>
              <a:t>FM-200; </a:t>
            </a:r>
            <a:r>
              <a:rPr lang="en-US" sz="2800" dirty="0"/>
              <a:t>most preferred for data centers, least toxic for humans</a:t>
            </a:r>
          </a:p>
          <a:p>
            <a:endParaRPr lang="en-US" sz="2800" dirty="0"/>
          </a:p>
          <a:p>
            <a:r>
              <a:rPr lang="en-US" sz="2800" dirty="0"/>
              <a:t>Handheld Fire Extinguishers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33</a:t>
            </a:fld>
            <a:endParaRPr lang="en-US" dirty="0"/>
          </a:p>
        </p:txBody>
      </p:sp>
    </p:spTree>
    <p:extLst>
      <p:ext uri="{BB962C8B-B14F-4D97-AF65-F5344CB8AC3E}">
        <p14:creationId xmlns:p14="http://schemas.microsoft.com/office/powerpoint/2010/main" val="10033788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Classes of Fires</a:t>
            </a:r>
            <a:endParaRPr lang="en-US" sz="3600"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34</a:t>
            </a:fld>
            <a:endParaRPr lang="en-US" dirty="0"/>
          </a:p>
        </p:txBody>
      </p:sp>
      <p:pic>
        <p:nvPicPr>
          <p:cNvPr id="7" name="Content Placeholder 2">
            <a:extLst>
              <a:ext uri="{FF2B5EF4-FFF2-40B4-BE49-F238E27FC236}">
                <a16:creationId xmlns:a16="http://schemas.microsoft.com/office/drawing/2014/main" id="{F68E5AA6-69ED-4B3C-AB71-D2F1BCCF8F3B}"/>
              </a:ext>
            </a:extLst>
          </p:cNvPr>
          <p:cNvPicPr>
            <a:picLocks noGrp="1" noChangeAspect="1"/>
          </p:cNvPicPr>
          <p:nvPr>
            <p:ph idx="1"/>
          </p:nvPr>
        </p:nvPicPr>
        <p:blipFill>
          <a:blip r:embed="rId2"/>
          <a:stretch>
            <a:fillRect/>
          </a:stretch>
        </p:blipFill>
        <p:spPr>
          <a:xfrm>
            <a:off x="416010" y="2822222"/>
            <a:ext cx="8484150" cy="2606695"/>
          </a:xfrm>
          <a:prstGeom prst="rect">
            <a:avLst/>
          </a:prstGeom>
        </p:spPr>
      </p:pic>
    </p:spTree>
    <p:extLst>
      <p:ext uri="{BB962C8B-B14F-4D97-AF65-F5344CB8AC3E}">
        <p14:creationId xmlns:p14="http://schemas.microsoft.com/office/powerpoint/2010/main" val="20577009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Fire Detection Devices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0000" lnSpcReduction="20000"/>
          </a:bodyPr>
          <a:lstStyle/>
          <a:p>
            <a:r>
              <a:rPr lang="en-US" dirty="0"/>
              <a:t>There are several different types of fire detectors.</a:t>
            </a:r>
          </a:p>
          <a:p>
            <a:endParaRPr lang="en-US" dirty="0"/>
          </a:p>
          <a:p>
            <a:r>
              <a:rPr lang="en-US" dirty="0"/>
              <a:t>Smoke:</a:t>
            </a:r>
          </a:p>
          <a:p>
            <a:pPr lvl="1"/>
            <a:r>
              <a:rPr lang="en-US" dirty="0"/>
              <a:t>Photoelectric – monitors and internal beam of light</a:t>
            </a:r>
          </a:p>
          <a:p>
            <a:pPr lvl="1"/>
            <a:r>
              <a:rPr lang="en-US" dirty="0"/>
              <a:t>Ionization – uses an ionization chamber and small radioactive source to detect fast-burning fires.</a:t>
            </a:r>
          </a:p>
          <a:p>
            <a:endParaRPr lang="en-US" dirty="0"/>
          </a:p>
          <a:p>
            <a:r>
              <a:rPr lang="en-US" dirty="0"/>
              <a:t>Heat:</a:t>
            </a:r>
          </a:p>
          <a:p>
            <a:pPr lvl="1"/>
            <a:r>
              <a:rPr lang="en-US" dirty="0"/>
              <a:t>Fixed-temperature</a:t>
            </a:r>
          </a:p>
          <a:p>
            <a:pPr lvl="1"/>
            <a:r>
              <a:rPr lang="en-US" dirty="0"/>
              <a:t>Rate-of rise (rate of increase)</a:t>
            </a:r>
          </a:p>
          <a:p>
            <a:endParaRPr lang="en-US" dirty="0"/>
          </a:p>
          <a:p>
            <a:r>
              <a:rPr lang="en-US" dirty="0"/>
              <a:t>Flame</a:t>
            </a:r>
          </a:p>
          <a:p>
            <a:pPr lvl="1"/>
            <a:r>
              <a:rPr lang="en-US" dirty="0"/>
              <a:t>Detects change in infrared energy</a:t>
            </a:r>
          </a:p>
          <a:p>
            <a:endParaRPr lang="en-US" dirty="0"/>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35</a:t>
            </a:fld>
            <a:endParaRPr lang="en-US" dirty="0"/>
          </a:p>
        </p:txBody>
      </p:sp>
    </p:spTree>
    <p:extLst>
      <p:ext uri="{BB962C8B-B14F-4D97-AF65-F5344CB8AC3E}">
        <p14:creationId xmlns:p14="http://schemas.microsoft.com/office/powerpoint/2010/main" val="19230985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4000" b="1" dirty="0"/>
              <a:t>Sensors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One of the first items in the security equation is detection. </a:t>
            </a:r>
          </a:p>
          <a:p>
            <a:endParaRPr lang="en-US" dirty="0"/>
          </a:p>
          <a:p>
            <a:r>
              <a:rPr lang="en-US" dirty="0"/>
              <a:t>Detection of a specific signal can then be compared to a reference as to if it is allowed or not. </a:t>
            </a:r>
          </a:p>
          <a:p>
            <a:endParaRPr lang="en-US" dirty="0"/>
          </a:p>
          <a:p>
            <a:r>
              <a:rPr lang="en-US" dirty="0"/>
              <a:t>The sensor element provides the detection aspect to the security system, enabling decisions and resultant processes. </a:t>
            </a:r>
          </a:p>
          <a:p>
            <a:endParaRPr lang="en-US" dirty="0"/>
          </a:p>
          <a:p>
            <a:r>
              <a:rPr lang="en-US" dirty="0"/>
              <a:t>For instance, a motion detector that is trained to detect oncoming traffic can sense someone going the wrong way in a tunnel or controlled exit space.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36</a:t>
            </a:fld>
            <a:endParaRPr lang="en-US" dirty="0"/>
          </a:p>
        </p:txBody>
      </p:sp>
    </p:spTree>
    <p:extLst>
      <p:ext uri="{BB962C8B-B14F-4D97-AF65-F5344CB8AC3E}">
        <p14:creationId xmlns:p14="http://schemas.microsoft.com/office/powerpoint/2010/main" val="152815852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Motion Detection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92500" lnSpcReduction="10000"/>
          </a:bodyPr>
          <a:lstStyle/>
          <a:p>
            <a:r>
              <a:rPr lang="en-US" dirty="0"/>
              <a:t>A motion detector can alert an operator to activity in an area. </a:t>
            </a:r>
          </a:p>
          <a:p>
            <a:endParaRPr lang="en-US" dirty="0"/>
          </a:p>
          <a:p>
            <a:r>
              <a:rPr lang="en-US" dirty="0"/>
              <a:t>Motion detectors come in a variety of types, but most are based on infrared (heat) radiation and can detect the changes of a warm body moving. </a:t>
            </a:r>
          </a:p>
          <a:p>
            <a:endParaRPr lang="en-US" dirty="0"/>
          </a:p>
          <a:p>
            <a:r>
              <a:rPr lang="en-US" dirty="0"/>
              <a:t>Motion detectors can be used to trigger video systems, so they do not record large amounts of “empty” activity. </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37</a:t>
            </a:fld>
            <a:endParaRPr lang="en-US" dirty="0"/>
          </a:p>
        </p:txBody>
      </p:sp>
    </p:spTree>
    <p:extLst>
      <p:ext uri="{BB962C8B-B14F-4D97-AF65-F5344CB8AC3E}">
        <p14:creationId xmlns:p14="http://schemas.microsoft.com/office/powerpoint/2010/main" val="20570120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Noise Detection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Noise detection is a sensor method that listens for specific sounds. </a:t>
            </a:r>
          </a:p>
          <a:p>
            <a:endParaRPr lang="en-US" dirty="0"/>
          </a:p>
          <a:p>
            <a:r>
              <a:rPr lang="en-US" dirty="0"/>
              <a:t>Ordinary things can produce different sounds, and each of these can have a specific spectral signature that can be used to hear some items while ignoring others. </a:t>
            </a:r>
          </a:p>
          <a:p>
            <a:endParaRPr lang="en-US" dirty="0"/>
          </a:p>
          <a:p>
            <a:r>
              <a:rPr lang="en-US" dirty="0"/>
              <a:t>Glass breakage has a specific sound, and sensors can be tuned to “hear” glass breakage and provide an alert when it occurs. </a:t>
            </a:r>
          </a:p>
          <a:p>
            <a:endParaRPr lang="en-US" dirty="0"/>
          </a:p>
          <a:p>
            <a:r>
              <a:rPr lang="en-US" dirty="0"/>
              <a:t>The use of sensors that target events such as this and provide the information to a central alarm panel can greatly increase the effectiveness of security personnel in monitoring a larger facility.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38</a:t>
            </a:fld>
            <a:endParaRPr lang="en-US" dirty="0"/>
          </a:p>
        </p:txBody>
      </p:sp>
    </p:spTree>
    <p:extLst>
      <p:ext uri="{BB962C8B-B14F-4D97-AF65-F5344CB8AC3E}">
        <p14:creationId xmlns:p14="http://schemas.microsoft.com/office/powerpoint/2010/main" val="15076681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Proximity Reader</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sz="2800" dirty="0"/>
              <a:t>Proximity readers are sensors that provide a signal at a specified distance. </a:t>
            </a:r>
          </a:p>
          <a:p>
            <a:endParaRPr lang="en-US" sz="2800" dirty="0"/>
          </a:p>
          <a:p>
            <a:r>
              <a:rPr lang="en-US" sz="2800" dirty="0"/>
              <a:t>The most common application of these are card readers connected to doors: you “swipe” your card by placing it near the reader, and if the codes are correct, you are granted access.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39</a:t>
            </a:fld>
            <a:endParaRPr lang="en-US" dirty="0"/>
          </a:p>
        </p:txBody>
      </p:sp>
    </p:spTree>
    <p:extLst>
      <p:ext uri="{BB962C8B-B14F-4D97-AF65-F5344CB8AC3E}">
        <p14:creationId xmlns:p14="http://schemas.microsoft.com/office/powerpoint/2010/main" val="942781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4000" b="1" dirty="0"/>
              <a:t>Bollards/Barricades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4419600" cy="4830762"/>
          </a:xfrm>
        </p:spPr>
        <p:txBody>
          <a:bodyPr>
            <a:normAutofit fontScale="70000" lnSpcReduction="20000"/>
          </a:bodyPr>
          <a:lstStyle/>
          <a:p>
            <a:r>
              <a:rPr lang="en-US" dirty="0"/>
              <a:t>The primary defense against a majority of physical attacks is the barricades between the assets and a potential attacker—walls, fences, gates, and doors. </a:t>
            </a:r>
          </a:p>
          <a:p>
            <a:endParaRPr lang="en-US" dirty="0"/>
          </a:p>
          <a:p>
            <a:r>
              <a:rPr lang="en-US" dirty="0"/>
              <a:t>Barricades can also be used to control vehicular access to and near a building or structure. The simple post-type barricade that prevents a vehicle from passing but allows people to walk past is called a bollard.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a:t>
            </a:fld>
            <a:endParaRPr lang="en-US" dirty="0"/>
          </a:p>
        </p:txBody>
      </p:sp>
      <p:pic>
        <p:nvPicPr>
          <p:cNvPr id="6" name="Content Placeholder 4">
            <a:extLst>
              <a:ext uri="{FF2B5EF4-FFF2-40B4-BE49-F238E27FC236}">
                <a16:creationId xmlns:a16="http://schemas.microsoft.com/office/drawing/2014/main" id="{901FB3F4-8C6F-4154-AC98-65CC6700C425}"/>
              </a:ext>
            </a:extLst>
          </p:cNvPr>
          <p:cNvPicPr>
            <a:picLocks noChangeAspect="1"/>
          </p:cNvPicPr>
          <p:nvPr/>
        </p:nvPicPr>
        <p:blipFill>
          <a:blip r:embed="rId2"/>
          <a:stretch>
            <a:fillRect/>
          </a:stretch>
        </p:blipFill>
        <p:spPr>
          <a:xfrm>
            <a:off x="4581144" y="2831745"/>
            <a:ext cx="4178085" cy="2098306"/>
          </a:xfrm>
          <a:prstGeom prst="rect">
            <a:avLst/>
          </a:prstGeom>
        </p:spPr>
      </p:pic>
    </p:spTree>
    <p:extLst>
      <p:ext uri="{BB962C8B-B14F-4D97-AF65-F5344CB8AC3E}">
        <p14:creationId xmlns:p14="http://schemas.microsoft.com/office/powerpoint/2010/main" val="395576870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Moisture Detection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92500" lnSpcReduction="10000"/>
          </a:bodyPr>
          <a:lstStyle/>
          <a:p>
            <a:r>
              <a:rPr lang="en-US" dirty="0"/>
              <a:t>Moisture detection sensors provide a remote means of monitoring everything from water leaks to humidity problems. </a:t>
            </a:r>
          </a:p>
          <a:p>
            <a:endParaRPr lang="en-US" dirty="0"/>
          </a:p>
          <a:p>
            <a:r>
              <a:rPr lang="en-US" dirty="0"/>
              <a:t>Water can cause damage to electronics, artwork, and many other items. </a:t>
            </a:r>
          </a:p>
          <a:p>
            <a:endParaRPr lang="en-US" dirty="0"/>
          </a:p>
          <a:p>
            <a:r>
              <a:rPr lang="en-US" dirty="0"/>
              <a:t>Being able to monitor moisture levels provides the security team a means of detecting the potential for damage from items such as leaking sprinklers or water leaks.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40</a:t>
            </a:fld>
            <a:endParaRPr lang="en-US" dirty="0"/>
          </a:p>
        </p:txBody>
      </p:sp>
    </p:spTree>
    <p:extLst>
      <p:ext uri="{BB962C8B-B14F-4D97-AF65-F5344CB8AC3E}">
        <p14:creationId xmlns:p14="http://schemas.microsoft.com/office/powerpoint/2010/main" val="197332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Cards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Many organizations rely on a badging system using either tokens or cards that can be tied to automated ID checks and logging of entry/exit. </a:t>
            </a:r>
          </a:p>
          <a:p>
            <a:endParaRPr lang="en-US" dirty="0"/>
          </a:p>
          <a:p>
            <a:r>
              <a:rPr lang="en-US" dirty="0"/>
              <a:t>This can provide much greater detail in tracking who is in a facility and when they have come and gone. </a:t>
            </a:r>
          </a:p>
          <a:p>
            <a:endParaRPr lang="en-US" dirty="0"/>
          </a:p>
          <a:p>
            <a:r>
              <a:rPr lang="en-US" dirty="0"/>
              <a:t>Tokens and cards can provide a serialized ID for each user, enabling user-specific logging.</a:t>
            </a:r>
          </a:p>
          <a:p>
            <a:endParaRPr lang="en-US" dirty="0"/>
          </a:p>
          <a:p>
            <a:r>
              <a:rPr lang="en-US" dirty="0"/>
              <a:t>Tokens and cards offer the same function as keys, but the system can be remotely updated to manage access in real time, and users can have their privileges revoked without a company or admin having to recover the token or card.</a:t>
            </a:r>
          </a:p>
          <a:p>
            <a:endParaRPr lang="en-US" dirty="0"/>
          </a:p>
          <a:p>
            <a:r>
              <a:rPr lang="en-US" dirty="0"/>
              <a:t>Smart cards, CAC, PIV, Access badges, etc.</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41</a:t>
            </a:fld>
            <a:endParaRPr lang="en-US" dirty="0"/>
          </a:p>
        </p:txBody>
      </p:sp>
    </p:spTree>
    <p:extLst>
      <p:ext uri="{BB962C8B-B14F-4D97-AF65-F5344CB8AC3E}">
        <p14:creationId xmlns:p14="http://schemas.microsoft.com/office/powerpoint/2010/main" val="310006942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Temperature</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dirty="0"/>
              <a:t>Temperature sensors do exactly what you’d think: they sense temperatures. </a:t>
            </a:r>
          </a:p>
          <a:p>
            <a:endParaRPr lang="en-US" dirty="0"/>
          </a:p>
          <a:p>
            <a:r>
              <a:rPr lang="en-US" dirty="0"/>
              <a:t>Part of the physical security equation is preventing damage to the infrastructure in an organization, and servers can be an important part of that infrastructure. </a:t>
            </a:r>
          </a:p>
          <a:p>
            <a:endParaRPr lang="en-US" dirty="0"/>
          </a:p>
          <a:p>
            <a:r>
              <a:rPr lang="en-US" dirty="0"/>
              <a:t>Server rooms are highly temperature-controlled areas, with hot and cold sides, as servers tend to generate heat, and that heat needs to be removed.</a:t>
            </a:r>
          </a:p>
          <a:p>
            <a:endParaRPr lang="en-US" dirty="0"/>
          </a:p>
          <a:p>
            <a:r>
              <a:rPr lang="en-US" dirty="0"/>
              <a:t>An analytical monitoring solution can then alert the appropriate personnel when certain temperature ranges are exceeded.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42</a:t>
            </a:fld>
            <a:endParaRPr lang="en-US" dirty="0"/>
          </a:p>
        </p:txBody>
      </p:sp>
    </p:spTree>
    <p:extLst>
      <p:ext uri="{BB962C8B-B14F-4D97-AF65-F5344CB8AC3E}">
        <p14:creationId xmlns:p14="http://schemas.microsoft.com/office/powerpoint/2010/main" val="14505544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Drones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10000"/>
          </a:bodyPr>
          <a:lstStyle/>
          <a:p>
            <a:r>
              <a:rPr lang="en-US" dirty="0"/>
              <a:t>Drones are used by railroads to inspect tracks and used by electric companies to inspect power lines. </a:t>
            </a:r>
          </a:p>
          <a:p>
            <a:endParaRPr lang="en-US" dirty="0"/>
          </a:p>
          <a:p>
            <a:r>
              <a:rPr lang="en-US" dirty="0"/>
              <a:t>Their ability to go almost anywhere and visually inspect things is a great resource. </a:t>
            </a:r>
          </a:p>
          <a:p>
            <a:endParaRPr lang="en-US" dirty="0"/>
          </a:p>
          <a:p>
            <a:r>
              <a:rPr lang="en-US" dirty="0"/>
              <a:t>These offer interesting use cases for both offense and defense in cybersecurity, because they can be used to surveil physical facilities remotely, providing eyes on demand in a variety of places you might not want a person to go to and in a timeframe that can’t be met any other way.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43</a:t>
            </a:fld>
            <a:endParaRPr lang="en-US" dirty="0"/>
          </a:p>
        </p:txBody>
      </p:sp>
    </p:spTree>
    <p:extLst>
      <p:ext uri="{BB962C8B-B14F-4D97-AF65-F5344CB8AC3E}">
        <p14:creationId xmlns:p14="http://schemas.microsoft.com/office/powerpoint/2010/main" val="25037980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Visitor Logs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10000"/>
          </a:bodyPr>
          <a:lstStyle/>
          <a:p>
            <a:r>
              <a:rPr lang="en-US" dirty="0"/>
              <a:t>Physical security visitor logs provide the same utility as computer logs for a security investigation. </a:t>
            </a:r>
          </a:p>
          <a:p>
            <a:endParaRPr lang="en-US" dirty="0"/>
          </a:p>
          <a:p>
            <a:r>
              <a:rPr lang="en-US" dirty="0"/>
              <a:t>They act as a record of what was observed at specific points in time. Having roving guards check in at various places across a shift via a log entry provides a record of the actual surveillance. </a:t>
            </a:r>
          </a:p>
          <a:p>
            <a:endParaRPr lang="en-US" dirty="0"/>
          </a:p>
          <a:p>
            <a:r>
              <a:rPr lang="en-US" dirty="0"/>
              <a:t>Logs of visitors arriving and departing, equipment received and shipped out, and so forth serve as a record of the physical happenings in a facility.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44</a:t>
            </a:fld>
            <a:endParaRPr lang="en-US" dirty="0"/>
          </a:p>
        </p:txBody>
      </p:sp>
    </p:spTree>
    <p:extLst>
      <p:ext uri="{BB962C8B-B14F-4D97-AF65-F5344CB8AC3E}">
        <p14:creationId xmlns:p14="http://schemas.microsoft.com/office/powerpoint/2010/main" val="17340054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Faraday Cages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10000"/>
          </a:bodyPr>
          <a:lstStyle/>
          <a:p>
            <a:r>
              <a:rPr lang="en-US" dirty="0"/>
              <a:t>Electromagnetic interference (EMI) is an electrical disturbance that affects an electrical circuit. </a:t>
            </a:r>
          </a:p>
          <a:p>
            <a:endParaRPr lang="en-US" dirty="0"/>
          </a:p>
          <a:p>
            <a:r>
              <a:rPr lang="en-US" dirty="0"/>
              <a:t>EMI is due to either electromagnetic induction or radiation emitted from an external source, either of which can induce currents into the small circuits that make up computer systems and cause logic upsets.</a:t>
            </a:r>
          </a:p>
          <a:p>
            <a:endParaRPr lang="en-US" dirty="0"/>
          </a:p>
          <a:p>
            <a:r>
              <a:rPr lang="en-US" dirty="0"/>
              <a:t>A Faraday cage or Faraday shield is an enclosure of conductive material that is grounded. </a:t>
            </a:r>
          </a:p>
          <a:p>
            <a:endParaRPr lang="en-US" dirty="0"/>
          </a:p>
          <a:p>
            <a:r>
              <a:rPr lang="en-US" dirty="0"/>
              <a:t>Can be room-size or a small bag.</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45</a:t>
            </a:fld>
            <a:endParaRPr lang="en-US" dirty="0"/>
          </a:p>
        </p:txBody>
      </p:sp>
    </p:spTree>
    <p:extLst>
      <p:ext uri="{BB962C8B-B14F-4D97-AF65-F5344CB8AC3E}">
        <p14:creationId xmlns:p14="http://schemas.microsoft.com/office/powerpoint/2010/main" val="14257662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Air Gap</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dirty="0"/>
              <a:t>Air gap is a term used to describe the physical and logical separation of a network from all other networks. </a:t>
            </a:r>
          </a:p>
          <a:p>
            <a:endParaRPr lang="en-US" dirty="0"/>
          </a:p>
          <a:p>
            <a:r>
              <a:rPr lang="en-US" dirty="0"/>
              <a:t>This separation is designed to prevent unauthorized data transfers to and from the network. </a:t>
            </a:r>
          </a:p>
          <a:p>
            <a:endParaRPr lang="en-US" dirty="0"/>
          </a:p>
          <a:p>
            <a:r>
              <a:rPr lang="en-US" dirty="0"/>
              <a:t>The flaw in this logic is that users will move data by other means, such as a USB drive, to get their work done. </a:t>
            </a:r>
          </a:p>
          <a:p>
            <a:endParaRPr lang="en-US" dirty="0"/>
          </a:p>
          <a:p>
            <a:r>
              <a:rPr lang="en-US" dirty="0"/>
              <a:t>Frequently called “sneaker net,” this unauthorized bypassing of the air gap, although ostensibly for the purpose of mission accomplishment, increases system risk because it also bypasses checks, logging, and other processes important in development and deployment.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46</a:t>
            </a:fld>
            <a:endParaRPr lang="en-US" dirty="0"/>
          </a:p>
        </p:txBody>
      </p:sp>
    </p:spTree>
    <p:extLst>
      <p:ext uri="{BB962C8B-B14F-4D97-AF65-F5344CB8AC3E}">
        <p14:creationId xmlns:p14="http://schemas.microsoft.com/office/powerpoint/2010/main" val="23235610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Screened Subnet</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The concept of a screened subnet (previously known as a demilitarized zone [DMZ]) comes from military parlance where it represents an area that is not “owned” by either side. </a:t>
            </a:r>
          </a:p>
          <a:p>
            <a:endParaRPr lang="en-US" dirty="0"/>
          </a:p>
          <a:p>
            <a:r>
              <a:rPr lang="en-US" dirty="0"/>
              <a:t>This concept is used in networking to indicate a zone where access controls are not as strict as the inside, or as open as the outside; it’s a place of joint cooperation and controlled risk. </a:t>
            </a:r>
          </a:p>
          <a:p>
            <a:endParaRPr lang="en-US" dirty="0"/>
          </a:p>
          <a:p>
            <a:r>
              <a:rPr lang="en-US" dirty="0"/>
              <a:t>This same concept works in physical structures, where the lobby is like the outside world and anyone can enter, then there are common hallways where employees mingle, and finally there are special offices and server rooms where access is tightly controlled. </a:t>
            </a:r>
          </a:p>
          <a:p>
            <a:pPr lvl="1"/>
            <a:r>
              <a:rPr lang="en-US" dirty="0"/>
              <a:t>The common work areas are akin to the DMZ—an area of controlled risk.</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47</a:t>
            </a:fld>
            <a:endParaRPr lang="en-US" dirty="0"/>
          </a:p>
        </p:txBody>
      </p:sp>
    </p:spTree>
    <p:extLst>
      <p:ext uri="{BB962C8B-B14F-4D97-AF65-F5344CB8AC3E}">
        <p14:creationId xmlns:p14="http://schemas.microsoft.com/office/powerpoint/2010/main" val="350615541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Protected Cable </a:t>
            </a:r>
            <a:br>
              <a:rPr lang="en-US" sz="4000" b="1" dirty="0"/>
            </a:br>
            <a:r>
              <a:rPr lang="en-US" sz="4000" b="1" dirty="0"/>
              <a:t>Distribution</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Protected distribution/protected cabling provides physical safeguards to the cabling between systems, from all physical hazards, including interception and tapping.</a:t>
            </a:r>
          </a:p>
          <a:p>
            <a:pPr marL="0" indent="0">
              <a:buNone/>
            </a:pPr>
            <a:r>
              <a:rPr lang="en-US" dirty="0"/>
              <a:t> </a:t>
            </a:r>
          </a:p>
          <a:p>
            <a:pPr lvl="1"/>
            <a:r>
              <a:rPr lang="en-US" dirty="0"/>
              <a:t>Known as Protected Distribution System (PDS) in the military.</a:t>
            </a:r>
          </a:p>
          <a:p>
            <a:endParaRPr lang="en-US" dirty="0"/>
          </a:p>
          <a:p>
            <a:r>
              <a:rPr lang="en-US" dirty="0"/>
              <a:t>Shielding cables, such as shielded twisted pair cables, are designed to prevent electromagnetic interference from affecting the signals on the wires in the cable. </a:t>
            </a:r>
          </a:p>
          <a:p>
            <a:endParaRPr lang="en-US" dirty="0"/>
          </a:p>
          <a:p>
            <a:r>
              <a:rPr lang="en-US" dirty="0"/>
              <a:t>The protection of entire systems is covered in the earlier section “Faraday Cages.”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48</a:t>
            </a:fld>
            <a:endParaRPr lang="en-US" dirty="0"/>
          </a:p>
        </p:txBody>
      </p:sp>
    </p:spTree>
    <p:extLst>
      <p:ext uri="{BB962C8B-B14F-4D97-AF65-F5344CB8AC3E}">
        <p14:creationId xmlns:p14="http://schemas.microsoft.com/office/powerpoint/2010/main" val="64080731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Secure Areas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a:bodyPr>
          <a:lstStyle/>
          <a:p>
            <a:r>
              <a:rPr lang="en-US" sz="2800" dirty="0"/>
              <a:t>Secure areas are those areas where specific preventative measures are taken to control access both to and from.</a:t>
            </a:r>
          </a:p>
          <a:p>
            <a:endParaRPr lang="en-US" sz="2800" dirty="0"/>
          </a:p>
          <a:p>
            <a:r>
              <a:rPr lang="en-US" sz="2800" dirty="0"/>
              <a:t>The overall idea behind a secure area is to limit information and people flow in and out of the area, and when it is permitted it is under the proper level of control.</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49</a:t>
            </a:fld>
            <a:endParaRPr lang="en-US" dirty="0"/>
          </a:p>
        </p:txBody>
      </p:sp>
    </p:spTree>
    <p:extLst>
      <p:ext uri="{BB962C8B-B14F-4D97-AF65-F5344CB8AC3E}">
        <p14:creationId xmlns:p14="http://schemas.microsoft.com/office/powerpoint/2010/main" val="41471293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Autofit/>
          </a:bodyPr>
          <a:lstStyle/>
          <a:p>
            <a:pPr eaLnBrk="1" hangingPunct="1"/>
            <a:r>
              <a:rPr lang="en-US" sz="3200" b="1" dirty="0"/>
              <a:t>Access Control Vestibules</a:t>
            </a:r>
            <a:endParaRPr lang="en-US" sz="3200" dirty="0">
              <a:latin typeface="Arial" charset="0"/>
              <a:cs typeface="Arial" charset="0"/>
            </a:endParaRPr>
          </a:p>
        </p:txBody>
      </p:sp>
      <p:sp>
        <p:nvSpPr>
          <p:cNvPr id="4" name="Rectangle 3"/>
          <p:cNvSpPr>
            <a:spLocks noGrp="1" noChangeArrowheads="1"/>
          </p:cNvSpPr>
          <p:nvPr>
            <p:ph idx="1"/>
          </p:nvPr>
        </p:nvSpPr>
        <p:spPr>
          <a:xfrm>
            <a:off x="152400" y="1752600"/>
            <a:ext cx="4419600" cy="4830762"/>
          </a:xfrm>
        </p:spPr>
        <p:txBody>
          <a:bodyPr>
            <a:normAutofit fontScale="70000" lnSpcReduction="20000"/>
          </a:bodyPr>
          <a:lstStyle/>
          <a:p>
            <a:r>
              <a:rPr lang="en-US" dirty="0"/>
              <a:t>An access control vestibule, previously known as a mantrap, is composed of two closely spaced doors that require the user to card through one and then the other sequentially. </a:t>
            </a:r>
          </a:p>
          <a:p>
            <a:endParaRPr lang="en-US" dirty="0"/>
          </a:p>
          <a:p>
            <a:r>
              <a:rPr lang="en-US" dirty="0"/>
              <a:t>Mantraps make it nearly impossible to trail through a doorway undetected—if an intruder happens to catch the first door before it closes, he will be trapped in by the second door, as the second door remains locked until the first one closes and locks.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a:t>
            </a:fld>
            <a:endParaRPr lang="en-US" dirty="0"/>
          </a:p>
        </p:txBody>
      </p:sp>
      <p:pic>
        <p:nvPicPr>
          <p:cNvPr id="7" name="Content Placeholder 4">
            <a:extLst>
              <a:ext uri="{FF2B5EF4-FFF2-40B4-BE49-F238E27FC236}">
                <a16:creationId xmlns:a16="http://schemas.microsoft.com/office/drawing/2014/main" id="{D13C8B2C-BFBC-47AC-9AC7-21F72FCBB0C4}"/>
              </a:ext>
            </a:extLst>
          </p:cNvPr>
          <p:cNvPicPr>
            <a:picLocks noChangeAspect="1"/>
          </p:cNvPicPr>
          <p:nvPr/>
        </p:nvPicPr>
        <p:blipFill rotWithShape="1">
          <a:blip r:embed="rId2"/>
          <a:srcRect l="26919" t="1494" r="23082" b="4405"/>
          <a:stretch/>
        </p:blipFill>
        <p:spPr>
          <a:xfrm>
            <a:off x="4447309" y="1905000"/>
            <a:ext cx="4239491" cy="4114800"/>
          </a:xfrm>
          <a:prstGeom prst="rect">
            <a:avLst/>
          </a:prstGeom>
        </p:spPr>
      </p:pic>
    </p:spTree>
    <p:extLst>
      <p:ext uri="{BB962C8B-B14F-4D97-AF65-F5344CB8AC3E}">
        <p14:creationId xmlns:p14="http://schemas.microsoft.com/office/powerpoint/2010/main" val="28956231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Vault</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92500" lnSpcReduction="10000"/>
          </a:bodyPr>
          <a:lstStyle/>
          <a:p>
            <a:r>
              <a:rPr lang="en-US" dirty="0"/>
              <a:t>A vault is a secured area that is designed to provide a specific level of security for what is stored inside. </a:t>
            </a:r>
          </a:p>
          <a:p>
            <a:endParaRPr lang="en-US" dirty="0"/>
          </a:p>
          <a:p>
            <a:r>
              <a:rPr lang="en-US" dirty="0"/>
              <a:t>This can be a physical space, with specific safeguards such as walls that cannot be penetrated and doors that can be secured. </a:t>
            </a:r>
          </a:p>
          <a:p>
            <a:endParaRPr lang="en-US" dirty="0"/>
          </a:p>
          <a:p>
            <a:r>
              <a:rPr lang="en-US" dirty="0"/>
              <a:t>A vault is a larger item than most safes, typically room sized. </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50</a:t>
            </a:fld>
            <a:endParaRPr lang="en-US" dirty="0"/>
          </a:p>
        </p:txBody>
      </p:sp>
    </p:spTree>
    <p:extLst>
      <p:ext uri="{BB962C8B-B14F-4D97-AF65-F5344CB8AC3E}">
        <p14:creationId xmlns:p14="http://schemas.microsoft.com/office/powerpoint/2010/main" val="331540090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Safe</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85000" lnSpcReduction="20000"/>
          </a:bodyPr>
          <a:lstStyle/>
          <a:p>
            <a:r>
              <a:rPr lang="en-US" i="1" dirty="0"/>
              <a:t>Safes</a:t>
            </a:r>
            <a:r>
              <a:rPr lang="en-US" dirty="0"/>
              <a:t> are physical storage devices that are intended to impede unauthorized access to their protected contents. </a:t>
            </a:r>
          </a:p>
          <a:p>
            <a:endParaRPr lang="en-US" dirty="0"/>
          </a:p>
          <a:p>
            <a:r>
              <a:rPr lang="en-US" dirty="0"/>
              <a:t>Safes come in a wide variety of shapes, sizes, and costs.</a:t>
            </a:r>
          </a:p>
          <a:p>
            <a:endParaRPr lang="en-US" dirty="0"/>
          </a:p>
          <a:p>
            <a:r>
              <a:rPr lang="en-US" i="1" dirty="0"/>
              <a:t>Secure cabinets</a:t>
            </a:r>
            <a:r>
              <a:rPr lang="en-US" dirty="0"/>
              <a:t> and enclosures provide system owners a place to park an asset until its use. </a:t>
            </a:r>
          </a:p>
          <a:p>
            <a:pPr lvl="1"/>
            <a:r>
              <a:rPr lang="en-US" dirty="0"/>
              <a:t>Most secure cabinets/enclosures do not offer all of the levels of protection that one gets with a safe, but they can be useful, especially when the volume of secure storage is large.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51</a:t>
            </a:fld>
            <a:endParaRPr lang="en-US" dirty="0"/>
          </a:p>
        </p:txBody>
      </p:sp>
    </p:spTree>
    <p:extLst>
      <p:ext uri="{BB962C8B-B14F-4D97-AF65-F5344CB8AC3E}">
        <p14:creationId xmlns:p14="http://schemas.microsoft.com/office/powerpoint/2010/main" val="663587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4000" b="1" dirty="0"/>
              <a:t>Secure Data Destruction</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dirty="0"/>
              <a:t>When data is no longer being used, whether it be on old printouts, old systems being discarded, or broken equipment, it is important to destroy the data before losing physical control over the media it is on.</a:t>
            </a:r>
          </a:p>
          <a:p>
            <a:endParaRPr lang="en-US" dirty="0"/>
          </a:p>
          <a:p>
            <a:r>
              <a:rPr lang="en-US" dirty="0"/>
              <a:t>An organization must concern itself not only with paper trash, but also the information stored on discarded objects such as computers.</a:t>
            </a:r>
          </a:p>
          <a:p>
            <a:endParaRPr lang="en-US" dirty="0"/>
          </a:p>
          <a:p>
            <a:r>
              <a:rPr lang="en-US" dirty="0"/>
              <a:t>It is critical for every organization to have a strong disposal and destruction policy and related procedures. </a:t>
            </a:r>
          </a:p>
          <a:p>
            <a:endParaRPr lang="en-US" dirty="0"/>
          </a:p>
          <a:p>
            <a:r>
              <a:rPr lang="en-US" dirty="0"/>
              <a:t>This section covers data destruction and media sanitization methods.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52</a:t>
            </a:fld>
            <a:endParaRPr lang="en-US" dirty="0"/>
          </a:p>
        </p:txBody>
      </p:sp>
    </p:spTree>
    <p:extLst>
      <p:ext uri="{BB962C8B-B14F-4D97-AF65-F5344CB8AC3E}">
        <p14:creationId xmlns:p14="http://schemas.microsoft.com/office/powerpoint/2010/main" val="1133911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Secure Data Destruction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a:bodyPr>
          <a:lstStyle/>
          <a:p>
            <a:r>
              <a:rPr lang="en-US" dirty="0"/>
              <a:t>Burning</a:t>
            </a:r>
          </a:p>
          <a:p>
            <a:r>
              <a:rPr lang="en-US" dirty="0"/>
              <a:t>Shredding</a:t>
            </a:r>
          </a:p>
          <a:p>
            <a:r>
              <a:rPr lang="en-US" dirty="0"/>
              <a:t>Pulping</a:t>
            </a:r>
          </a:p>
          <a:p>
            <a:r>
              <a:rPr lang="en-US" dirty="0"/>
              <a:t>Pulverizing</a:t>
            </a:r>
          </a:p>
          <a:p>
            <a:r>
              <a:rPr lang="en-US" dirty="0"/>
              <a:t>Degaussing</a:t>
            </a:r>
          </a:p>
          <a:p>
            <a:r>
              <a:rPr lang="en-US" dirty="0"/>
              <a:t>Purging</a:t>
            </a:r>
          </a:p>
          <a:p>
            <a:r>
              <a:rPr lang="en-US" dirty="0"/>
              <a:t>Third-Party Solutions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53</a:t>
            </a:fld>
            <a:endParaRPr lang="en-US" dirty="0"/>
          </a:p>
        </p:txBody>
      </p:sp>
    </p:spTree>
    <p:extLst>
      <p:ext uri="{BB962C8B-B14F-4D97-AF65-F5344CB8AC3E}">
        <p14:creationId xmlns:p14="http://schemas.microsoft.com/office/powerpoint/2010/main" val="32828871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Badges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A badge with a picture on it can enable others to quickly determine if you are an employee or not. </a:t>
            </a:r>
          </a:p>
          <a:p>
            <a:endParaRPr lang="en-US" dirty="0"/>
          </a:p>
          <a:p>
            <a:r>
              <a:rPr lang="en-US" dirty="0"/>
              <a:t>Visitors are given their own badge that identifies them as a visitor. </a:t>
            </a:r>
          </a:p>
          <a:p>
            <a:endParaRPr lang="en-US" dirty="0"/>
          </a:p>
          <a:p>
            <a:r>
              <a:rPr lang="en-US" dirty="0"/>
              <a:t>Radio-frequency identification (RFID) uses electromagnetic fields to automatically identify and record information. </a:t>
            </a:r>
          </a:p>
          <a:p>
            <a:endParaRPr lang="en-US" dirty="0"/>
          </a:p>
          <a:p>
            <a:r>
              <a:rPr lang="en-US" dirty="0"/>
              <a:t>RFID tags are widely used in identification badges, replacing earlier magnetic stripe cards and making them useable with just a swipe near a reader.</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a:t>
            </a:fld>
            <a:endParaRPr lang="en-US" dirty="0"/>
          </a:p>
        </p:txBody>
      </p:sp>
    </p:spTree>
    <p:extLst>
      <p:ext uri="{BB962C8B-B14F-4D97-AF65-F5344CB8AC3E}">
        <p14:creationId xmlns:p14="http://schemas.microsoft.com/office/powerpoint/2010/main" val="41875358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Alarms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lnSpcReduction="10000"/>
          </a:bodyPr>
          <a:lstStyle/>
          <a:p>
            <a:r>
              <a:rPr lang="en-US" sz="2800" dirty="0"/>
              <a:t>Physical security can involve numerous sensors, intrusion alarms, motion detectors, switches that alert to doors being opened, video and audio surveillance, and more.</a:t>
            </a:r>
          </a:p>
          <a:p>
            <a:endParaRPr lang="en-US" sz="2800" dirty="0"/>
          </a:p>
          <a:p>
            <a:r>
              <a:rPr lang="en-US" sz="2800" dirty="0"/>
              <a:t>When one of these systems has information that can be of use to operational personnel, an alarm is the easiest method of alerting personnel to the condition.</a:t>
            </a:r>
          </a:p>
          <a:p>
            <a:endParaRPr lang="en-US" sz="2800" dirty="0"/>
          </a:p>
          <a:p>
            <a:r>
              <a:rPr lang="en-US" sz="2800" dirty="0"/>
              <a:t>May be known as Intrusion Detection System IDS or Duress system.</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7</a:t>
            </a:fld>
            <a:endParaRPr lang="en-US" dirty="0"/>
          </a:p>
        </p:txBody>
      </p:sp>
    </p:spTree>
    <p:extLst>
      <p:ext uri="{BB962C8B-B14F-4D97-AF65-F5344CB8AC3E}">
        <p14:creationId xmlns:p14="http://schemas.microsoft.com/office/powerpoint/2010/main" val="3188882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Signage</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62500" lnSpcReduction="20000"/>
          </a:bodyPr>
          <a:lstStyle/>
          <a:p>
            <a:r>
              <a:rPr lang="en-US" dirty="0"/>
              <a:t>Signs act as informational devices and can be used in a variety of ways to assist in physical security. </a:t>
            </a:r>
          </a:p>
          <a:p>
            <a:endParaRPr lang="en-US" dirty="0"/>
          </a:p>
          <a:p>
            <a:r>
              <a:rPr lang="en-US" dirty="0"/>
              <a:t>Signage can provide information as to areas that are restricted, or it can indicate where specific precautions, such as keeping doors locked, are required. </a:t>
            </a:r>
          </a:p>
          <a:p>
            <a:endParaRPr lang="en-US" dirty="0"/>
          </a:p>
          <a:p>
            <a:r>
              <a:rPr lang="en-US" dirty="0"/>
              <a:t>A common use of signs in high-security facilities is to delineate where visitors are allowed versus secured areas where escorts are required. </a:t>
            </a:r>
          </a:p>
          <a:p>
            <a:endParaRPr lang="en-US" dirty="0"/>
          </a:p>
          <a:p>
            <a:r>
              <a:rPr lang="en-US" dirty="0"/>
              <a:t>Visual security clues can assist in alerting users to the need for specific security precautions. </a:t>
            </a:r>
          </a:p>
          <a:p>
            <a:endParaRPr lang="en-US" dirty="0"/>
          </a:p>
          <a:p>
            <a:r>
              <a:rPr lang="en-US" dirty="0"/>
              <a:t>Visual clues as to the types of protection required can take the form of different-color name badges that signify the level of access, visual lanyards that indicate visitors, colored folders, and so forth.</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8</a:t>
            </a:fld>
            <a:endParaRPr lang="en-US" dirty="0"/>
          </a:p>
        </p:txBody>
      </p:sp>
    </p:spTree>
    <p:extLst>
      <p:ext uri="{BB962C8B-B14F-4D97-AF65-F5344CB8AC3E}">
        <p14:creationId xmlns:p14="http://schemas.microsoft.com/office/powerpoint/2010/main" val="33783570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Cameras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a:bodyPr>
          <a:lstStyle/>
          <a:p>
            <a:r>
              <a:rPr lang="en-US" sz="2800" dirty="0"/>
              <a:t>Cameras are an important tool for security. </a:t>
            </a:r>
          </a:p>
          <a:p>
            <a:endParaRPr lang="en-US" sz="2800" dirty="0"/>
          </a:p>
          <a:p>
            <a:r>
              <a:rPr lang="en-US" sz="2800" dirty="0"/>
              <a:t>Cameras enable the re-creation of scenes at a later date.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9</a:t>
            </a:fld>
            <a:endParaRPr lang="en-US" dirty="0"/>
          </a:p>
        </p:txBody>
      </p:sp>
    </p:spTree>
    <p:extLst>
      <p:ext uri="{BB962C8B-B14F-4D97-AF65-F5344CB8AC3E}">
        <p14:creationId xmlns:p14="http://schemas.microsoft.com/office/powerpoint/2010/main" val="16469201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D289C11AA0AB44595EC353BBA768739" ma:contentTypeVersion="10" ma:contentTypeDescription="Create a new document." ma:contentTypeScope="" ma:versionID="d1c99731b95cc0e617e3398324fc2854">
  <xsd:schema xmlns:xsd="http://www.w3.org/2001/XMLSchema" xmlns:xs="http://www.w3.org/2001/XMLSchema" xmlns:p="http://schemas.microsoft.com/office/2006/metadata/properties" xmlns:ns2="c50467e4-2c06-4b72-b13b-ffd5a4dda326" xmlns:ns3="db2f98d1-a375-4e57-90a4-bf5b96f64ed3" targetNamespace="http://schemas.microsoft.com/office/2006/metadata/properties" ma:root="true" ma:fieldsID="8c1d73bc21da2064f814ae3196394a63" ns2:_="" ns3:_="">
    <xsd:import namespace="c50467e4-2c06-4b72-b13b-ffd5a4dda326"/>
    <xsd:import namespace="db2f98d1-a375-4e57-90a4-bf5b96f64ed3"/>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lcf76f155ced4ddcb4097134ff3c332f" minOccurs="0"/>
                <xsd:element ref="ns2:TaxCatchAll"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50467e4-2c06-4b72-b13b-ffd5a4dda326"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7cd0e2c5-efa8-4cfa-a88b-8e69209b900c}" ma:internalName="TaxCatchAll" ma:showField="CatchAllData" ma:web="c50467e4-2c06-4b72-b13b-ffd5a4dda326">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db2f98d1-a375-4e57-90a4-bf5b96f64ed3"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d45d3ac6-1551-48e8-8fc6-d83c23d0a2e4"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db2f98d1-a375-4e57-90a4-bf5b96f64ed3">
      <Terms xmlns="http://schemas.microsoft.com/office/infopath/2007/PartnerControls"/>
    </lcf76f155ced4ddcb4097134ff3c332f>
    <TaxCatchAll xmlns="c50467e4-2c06-4b72-b13b-ffd5a4dda326" xsi:nil="true"/>
  </documentManagement>
</p:properties>
</file>

<file path=customXml/itemProps1.xml><?xml version="1.0" encoding="utf-8"?>
<ds:datastoreItem xmlns:ds="http://schemas.openxmlformats.org/officeDocument/2006/customXml" ds:itemID="{9DD1A344-B63D-4AE8-BA55-A1B9A7C57179}">
  <ds:schemaRefs>
    <ds:schemaRef ds:uri="http://schemas.microsoft.com/sharepoint/v3/contenttype/forms"/>
  </ds:schemaRefs>
</ds:datastoreItem>
</file>

<file path=customXml/itemProps2.xml><?xml version="1.0" encoding="utf-8"?>
<ds:datastoreItem xmlns:ds="http://schemas.openxmlformats.org/officeDocument/2006/customXml" ds:itemID="{443F4B3F-29C8-4E7F-BB33-9CE79F73EFA9}"/>
</file>

<file path=customXml/itemProps3.xml><?xml version="1.0" encoding="utf-8"?>
<ds:datastoreItem xmlns:ds="http://schemas.openxmlformats.org/officeDocument/2006/customXml" ds:itemID="{1C0B0726-258C-4E57-8068-9599F33DF1FB}">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8220</TotalTime>
  <Words>4149</Words>
  <Application>Microsoft Office PowerPoint</Application>
  <PresentationFormat>On-screen Show (4:3)</PresentationFormat>
  <Paragraphs>471</Paragraphs>
  <Slides>53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Arial</vt:lpstr>
      <vt:lpstr>Calibri</vt:lpstr>
      <vt:lpstr>Tahoma</vt:lpstr>
      <vt:lpstr>Verdana</vt:lpstr>
      <vt:lpstr>Office Theme</vt:lpstr>
      <vt:lpstr>PowerPoint Presentation</vt:lpstr>
      <vt:lpstr>Chapter 15 (Domain 2.7) Learning Objectives</vt:lpstr>
      <vt:lpstr>Physical Security</vt:lpstr>
      <vt:lpstr>Bollards/Barricades</vt:lpstr>
      <vt:lpstr>Access Control Vestibules</vt:lpstr>
      <vt:lpstr>Badges</vt:lpstr>
      <vt:lpstr>Alarms</vt:lpstr>
      <vt:lpstr>Signage</vt:lpstr>
      <vt:lpstr>Cameras</vt:lpstr>
      <vt:lpstr>Motion Recognition</vt:lpstr>
      <vt:lpstr>Object Detection</vt:lpstr>
      <vt:lpstr>Object Detection</vt:lpstr>
      <vt:lpstr>Closed-Circuit Television (CCTV)</vt:lpstr>
      <vt:lpstr>Industrial Camouflage</vt:lpstr>
      <vt:lpstr>Personnel</vt:lpstr>
      <vt:lpstr>Guards</vt:lpstr>
      <vt:lpstr>Robot Sentries</vt:lpstr>
      <vt:lpstr>Reception</vt:lpstr>
      <vt:lpstr>Two-Person Integrity/Control</vt:lpstr>
      <vt:lpstr>Locks</vt:lpstr>
      <vt:lpstr>Biometrics</vt:lpstr>
      <vt:lpstr>Biometrics</vt:lpstr>
      <vt:lpstr>Biometrics</vt:lpstr>
      <vt:lpstr>Electronic</vt:lpstr>
      <vt:lpstr>Physical</vt:lpstr>
      <vt:lpstr>Physical</vt:lpstr>
      <vt:lpstr>Cable Locks</vt:lpstr>
      <vt:lpstr>USB Data Blocker</vt:lpstr>
      <vt:lpstr>Lighting</vt:lpstr>
      <vt:lpstr>Fencing</vt:lpstr>
      <vt:lpstr>Fencing</vt:lpstr>
      <vt:lpstr>Fire Suppression</vt:lpstr>
      <vt:lpstr>Fire Suppression</vt:lpstr>
      <vt:lpstr>Classes of Fires</vt:lpstr>
      <vt:lpstr>Fire Detection Devices</vt:lpstr>
      <vt:lpstr>Sensors</vt:lpstr>
      <vt:lpstr>Motion Detection</vt:lpstr>
      <vt:lpstr>Noise Detection</vt:lpstr>
      <vt:lpstr>Proximity Reader</vt:lpstr>
      <vt:lpstr>Moisture Detection</vt:lpstr>
      <vt:lpstr>Cards</vt:lpstr>
      <vt:lpstr>Temperature</vt:lpstr>
      <vt:lpstr>Drones</vt:lpstr>
      <vt:lpstr>Visitor Logs</vt:lpstr>
      <vt:lpstr>Faraday Cages</vt:lpstr>
      <vt:lpstr>Air Gap</vt:lpstr>
      <vt:lpstr>Screened Subnet</vt:lpstr>
      <vt:lpstr>Protected Cable  Distribution</vt:lpstr>
      <vt:lpstr>Secure Areas</vt:lpstr>
      <vt:lpstr>Vault</vt:lpstr>
      <vt:lpstr>Safe</vt:lpstr>
      <vt:lpstr>Secure Data Destruction</vt:lpstr>
      <vt:lpstr>Secure Data Destruction</vt:lpstr>
    </vt:vector>
  </TitlesOfParts>
  <Company>MCCES BN Bravo Co DTS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Equipment Setup and Description</dc:title>
  <dc:subject>GBS(TGRS)</dc:subject>
  <dc:creator>Jimmie.Binford</dc:creator>
  <cp:keywords>GBS, RBM, Satellite</cp:keywords>
  <dc:description>This is a working presentation that can be updated readily to keep in tune with updates done to the Lesson Plan for GB.01.01 GBS Equipment Description and Setup.</dc:description>
  <cp:lastModifiedBy>Ken Hunnicutt</cp:lastModifiedBy>
  <cp:revision>243</cp:revision>
  <dcterms:created xsi:type="dcterms:W3CDTF">2007-03-12T15:36:22Z</dcterms:created>
  <dcterms:modified xsi:type="dcterms:W3CDTF">2022-09-16T20:33:27Z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TC100690451033</vt:lpwstr>
  </property>
  <property fmtid="{D5CDD505-2E9C-101B-9397-08002B2CF9AE}" pid="3" name="ContentTypeId">
    <vt:lpwstr>0x0101006D289C11AA0AB44595EC353BBA768739</vt:lpwstr>
  </property>
</Properties>
</file>

<file path=docProps/thumbnail.jpeg>
</file>